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4102" r:id="rId1"/>
  </p:sldMasterIdLst>
  <p:notesMasterIdLst>
    <p:notesMasterId r:id="rId42"/>
  </p:notesMasterIdLst>
  <p:sldIdLst>
    <p:sldId id="322" r:id="rId2"/>
    <p:sldId id="257" r:id="rId3"/>
    <p:sldId id="261" r:id="rId4"/>
    <p:sldId id="260" r:id="rId5"/>
    <p:sldId id="323" r:id="rId6"/>
    <p:sldId id="324" r:id="rId7"/>
    <p:sldId id="327" r:id="rId8"/>
    <p:sldId id="293" r:id="rId9"/>
    <p:sldId id="294" r:id="rId10"/>
    <p:sldId id="296" r:id="rId11"/>
    <p:sldId id="326" r:id="rId12"/>
    <p:sldId id="328" r:id="rId13"/>
    <p:sldId id="310" r:id="rId14"/>
    <p:sldId id="311" r:id="rId15"/>
    <p:sldId id="329" r:id="rId16"/>
    <p:sldId id="313" r:id="rId17"/>
    <p:sldId id="331" r:id="rId18"/>
    <p:sldId id="332" r:id="rId19"/>
    <p:sldId id="309" r:id="rId20"/>
    <p:sldId id="330" r:id="rId21"/>
    <p:sldId id="334" r:id="rId22"/>
    <p:sldId id="335" r:id="rId23"/>
    <p:sldId id="336" r:id="rId24"/>
    <p:sldId id="337" r:id="rId25"/>
    <p:sldId id="338" r:id="rId26"/>
    <p:sldId id="340" r:id="rId27"/>
    <p:sldId id="339" r:id="rId28"/>
    <p:sldId id="341" r:id="rId29"/>
    <p:sldId id="342" r:id="rId30"/>
    <p:sldId id="343" r:id="rId31"/>
    <p:sldId id="344" r:id="rId32"/>
    <p:sldId id="345" r:id="rId33"/>
    <p:sldId id="305" r:id="rId34"/>
    <p:sldId id="346" r:id="rId35"/>
    <p:sldId id="307" r:id="rId36"/>
    <p:sldId id="347" r:id="rId37"/>
    <p:sldId id="348" r:id="rId38"/>
    <p:sldId id="278" r:id="rId39"/>
    <p:sldId id="349" r:id="rId40"/>
    <p:sldId id="350" r:id="rId41"/>
  </p:sldIdLst>
  <p:sldSz cx="9144000" cy="5143500" type="screen16x9"/>
  <p:notesSz cx="6858000" cy="9144000"/>
  <p:embeddedFontLst>
    <p:embeddedFont>
      <p:font typeface="Titillium Web Light" panose="020B0604020202020204" charset="0"/>
      <p:regular r:id="rId43"/>
      <p:bold r:id="rId44"/>
      <p:italic r:id="rId45"/>
      <p:boldItalic r:id="rId46"/>
    </p:embeddedFont>
    <p:embeddedFont>
      <p:font typeface="Calibri" panose="020F0502020204030204" pitchFamily="34" charset="0"/>
      <p:regular r:id="rId47"/>
      <p:bold r:id="rId48"/>
    </p:embeddedFont>
    <p:embeddedFont>
      <p:font typeface="Calibri Light" panose="020F0302020204030204" pitchFamily="34" charset="0"/>
      <p:regular r:id="rId4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rek ghazal" initials="tg" lastIdx="1" clrIdx="0">
    <p:extLst>
      <p:ext uri="{19B8F6BF-5375-455C-9EA6-DF929625EA0E}">
        <p15:presenceInfo xmlns:p15="http://schemas.microsoft.com/office/powerpoint/2012/main" userId="034f8de009685e1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D5D2E1-1ED4-4D85-ABB3-B8FFE7F7CECE}">
  <a:tblStyle styleId="{E9D5D2E1-1ED4-4D85-ABB3-B8FFE7F7CEC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831" autoAdjust="0"/>
  </p:normalViewPr>
  <p:slideViewPr>
    <p:cSldViewPr snapToGrid="0">
      <p:cViewPr varScale="1">
        <p:scale>
          <a:sx n="110" d="100"/>
          <a:sy n="110" d="100"/>
        </p:scale>
        <p:origin x="65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presProps" Target="presProps.xml"/></Relationships>
</file>

<file path=ppt/media/image1.jpg>
</file>

<file path=ppt/media/image10.png>
</file>

<file path=ppt/media/image11.jp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jpg>
</file>

<file path=ppt/media/image27.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74691685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209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2521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6"/>
        <p:cNvGrpSpPr/>
        <p:nvPr/>
      </p:nvGrpSpPr>
      <p:grpSpPr>
        <a:xfrm>
          <a:off x="0" y="0"/>
          <a:ext cx="0" cy="0"/>
          <a:chOff x="0" y="0"/>
          <a:chExt cx="0" cy="0"/>
        </a:xfrm>
      </p:grpSpPr>
      <p:sp>
        <p:nvSpPr>
          <p:cNvPr id="4027" name="Google Shape;4027;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8" name="Google Shape;4028;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67828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649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203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6264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743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9153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0375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21326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3938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5"/>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93B41C-20B1-4FD0-88E3-9C955955C83A}"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94668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93B41C-20B1-4FD0-88E3-9C955955C83A}"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2836853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11084"/>
            <a:ext cx="1971675" cy="431806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11083"/>
            <a:ext cx="5800725" cy="4318067"/>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93B41C-20B1-4FD0-88E3-9C955955C83A}"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7308053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1840" name="Google Shape;1840;p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2711382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1841"/>
        <p:cNvGrpSpPr/>
        <p:nvPr/>
      </p:nvGrpSpPr>
      <p:grpSpPr>
        <a:xfrm>
          <a:off x="0" y="0"/>
          <a:ext cx="0" cy="0"/>
          <a:chOff x="0" y="0"/>
          <a:chExt cx="0" cy="0"/>
        </a:xfrm>
      </p:grpSpPr>
      <p:sp>
        <p:nvSpPr>
          <p:cNvPr id="1842" name="Google Shape;1842;p6"/>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1845" name="Google Shape;1845;p6"/>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12642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93B41C-20B1-4FD0-88E3-9C955955C83A}"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15893815"/>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93B41C-20B1-4FD0-88E3-9C955955C83A}"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319404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693B41C-20B1-4FD0-88E3-9C955955C83A}" type="datetimeFigureOut">
              <a:rPr lang="en-US" smtClean="0"/>
              <a:t>8/18/2020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9167975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693B41C-20B1-4FD0-88E3-9C955955C83A}" type="datetimeFigureOut">
              <a:rPr lang="en-US" smtClean="0"/>
              <a:t>8/18/2020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7992383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693B41C-20B1-4FD0-88E3-9C955955C83A}" type="datetimeFigureOut">
              <a:rPr lang="en-US" smtClean="0"/>
              <a:t>8/18/2020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4334467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93B41C-20B1-4FD0-88E3-9C955955C83A}" type="datetimeFigureOut">
              <a:rPr lang="en-US" smtClean="0"/>
              <a:t>8/18/2020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9504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3693B41C-20B1-4FD0-88E3-9C955955C83A}" type="datetimeFigureOut">
              <a:rPr lang="en-US" smtClean="0"/>
              <a:t>8/18/2020</a:t>
            </a:fld>
            <a:endParaRPr lang="en-US"/>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8861383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4948"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7"/>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3693B41C-20B1-4FD0-88E3-9C955955C83A}" type="datetimeFigureOut">
              <a:rPr lang="en-US" smtClean="0"/>
              <a:t>8/18/2020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0229610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4750737"/>
            <a:ext cx="9144001" cy="49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3693B41C-20B1-4FD0-88E3-9C955955C83A}" type="datetimeFigureOut">
              <a:rPr lang="en-US" smtClean="0"/>
              <a:t>8/18/2020</a:t>
            </a:fld>
            <a:endParaRPr lang="en-US"/>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marL="0" lvl="0" indent="0" algn="l" rtl="0">
              <a:spcBef>
                <a:spcPts val="0"/>
              </a:spcBef>
              <a:spcAft>
                <a:spcPts val="0"/>
              </a:spcAft>
              <a:buNone/>
            </a:pPr>
            <a:fld id="{00000000-1234-1234-1234-123412341234}" type="slidenum">
              <a:rPr lang="en" smtClean="0"/>
              <a:t>‹#›</a:t>
            </a:fld>
            <a:endParaRPr lang="en"/>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173636"/>
      </p:ext>
    </p:extLst>
  </p:cSld>
  <p:clrMap bg1="lt1" tx1="dk1" bg2="lt2" tx2="dk2" accent1="accent1" accent2="accent2" accent3="accent3" accent4="accent4" accent5="accent5" accent6="accent6" hlink="hlink" folHlink="folHlink"/>
  <p:sldLayoutIdLst>
    <p:sldLayoutId id="2147484103" r:id="rId1"/>
    <p:sldLayoutId id="2147484104" r:id="rId2"/>
    <p:sldLayoutId id="2147484105" r:id="rId3"/>
    <p:sldLayoutId id="2147484106" r:id="rId4"/>
    <p:sldLayoutId id="2147484107" r:id="rId5"/>
    <p:sldLayoutId id="2147484108" r:id="rId6"/>
    <p:sldLayoutId id="2147484109" r:id="rId7"/>
    <p:sldLayoutId id="2147484110" r:id="rId8"/>
    <p:sldLayoutId id="2147484111" r:id="rId9"/>
    <p:sldLayoutId id="2147484112" r:id="rId10"/>
    <p:sldLayoutId id="2147484113" r:id="rId11"/>
    <p:sldLayoutId id="2147484115" r:id="rId12"/>
    <p:sldLayoutId id="2147484117" r:id="rId13"/>
  </p:sldLayoutIdLst>
  <p:transition>
    <p:fade thruBlk="1"/>
  </p:transition>
  <p:hf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25.png"/><Relationship Id="rId4" Type="http://schemas.openxmlformats.org/officeDocument/2006/relationships/notesSlide" Target="../notesSlides/notesSlide11.xml"/></Relationships>
</file>

<file path=ppt/slides/_rels/slide3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09723" y="1965465"/>
            <a:ext cx="7511903" cy="1071608"/>
          </a:xfrm>
        </p:spPr>
        <p:txBody>
          <a:bodyPr>
            <a:normAutofit/>
          </a:bodyPr>
          <a:lstStyle/>
          <a:p>
            <a:pPr algn="ctr"/>
            <a:r>
              <a:rPr lang="en-US" sz="3600" b="1" dirty="0"/>
              <a:t>    Traffic Signs Detection And Recognition</a:t>
            </a:r>
            <a:r>
              <a:rPr lang="en-US" b="1" dirty="0"/>
              <a:t> </a:t>
            </a:r>
            <a:endParaRPr lang="en-US" dirty="0"/>
          </a:p>
        </p:txBody>
      </p:sp>
      <p:sp>
        <p:nvSpPr>
          <p:cNvPr id="5" name="Subtitle 4"/>
          <p:cNvSpPr>
            <a:spLocks noGrp="1"/>
          </p:cNvSpPr>
          <p:nvPr>
            <p:ph type="subTitle" idx="1"/>
          </p:nvPr>
        </p:nvSpPr>
        <p:spPr/>
        <p:txBody>
          <a:bodyPr/>
          <a:lstStyle/>
          <a:p>
            <a:r>
              <a:rPr lang="en-US" dirty="0">
                <a:latin typeface="Arial" panose="020B0604020202020204" pitchFamily="34" charset="0"/>
                <a:cs typeface="Arial" panose="020B0604020202020204" pitchFamily="34" charset="0"/>
              </a:rPr>
              <a:t>presentation</a:t>
            </a:r>
            <a:endParaRPr lang="en-US" dirty="0"/>
          </a:p>
        </p:txBody>
      </p:sp>
      <p:pic>
        <p:nvPicPr>
          <p:cNvPr id="4" name="Picture 3">
            <a:extLst>
              <a:ext uri="{FF2B5EF4-FFF2-40B4-BE49-F238E27FC236}">
                <a16:creationId xmlns:a16="http://schemas.microsoft.com/office/drawing/2014/main" xmlns="" id="{221A13F1-206E-4D35-B917-D5DF75EFD9C5}"/>
              </a:ext>
            </a:extLst>
          </p:cNvPr>
          <p:cNvPicPr>
            <a:picLocks noChangeAspect="1"/>
          </p:cNvPicPr>
          <p:nvPr/>
        </p:nvPicPr>
        <p:blipFill>
          <a:blip r:embed="rId2"/>
          <a:stretch>
            <a:fillRect/>
          </a:stretch>
        </p:blipFill>
        <p:spPr>
          <a:xfrm>
            <a:off x="2549672" y="608658"/>
            <a:ext cx="3433209" cy="1476422"/>
          </a:xfrm>
          <a:prstGeom prst="rect">
            <a:avLst/>
          </a:prstGeom>
        </p:spPr>
      </p:pic>
    </p:spTree>
    <p:extLst>
      <p:ext uri="{BB962C8B-B14F-4D97-AF65-F5344CB8AC3E}">
        <p14:creationId xmlns:p14="http://schemas.microsoft.com/office/powerpoint/2010/main" val="24471521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0700" y="293850"/>
            <a:ext cx="6761100" cy="857400"/>
          </a:xfrm>
        </p:spPr>
        <p:txBody>
          <a:bodyPr/>
          <a:lstStyle/>
          <a:p>
            <a:r>
              <a:rPr lang="en-US" sz="2000" i="1" u="sng" dirty="0">
                <a:solidFill>
                  <a:schemeClr val="tx1"/>
                </a:solidFill>
              </a:rPr>
              <a:t>Real-Time Traffic Sign Recognition using YOLOv3 based Detector:</a:t>
            </a:r>
          </a:p>
        </p:txBody>
      </p:sp>
      <p:sp>
        <p:nvSpPr>
          <p:cNvPr id="3" name="Text Placeholder 2"/>
          <p:cNvSpPr>
            <a:spLocks noGrp="1"/>
          </p:cNvSpPr>
          <p:nvPr>
            <p:ph type="body" idx="1"/>
          </p:nvPr>
        </p:nvSpPr>
        <p:spPr>
          <a:xfrm>
            <a:off x="718299" y="1256044"/>
            <a:ext cx="7746436" cy="3593606"/>
          </a:xfrm>
        </p:spPr>
        <p:txBody>
          <a:bodyPr/>
          <a:lstStyle/>
          <a:p>
            <a:r>
              <a:rPr lang="en-US" sz="1600" dirty="0">
                <a:solidFill>
                  <a:schemeClr val="accent1"/>
                </a:solidFill>
              </a:rPr>
              <a:t>8 July 2019. Shehan P Rajendran. Linu Shine. Pradeep R. Sajith Vijayaraghavan.</a:t>
            </a:r>
            <a:br>
              <a:rPr lang="en-US" sz="1600" dirty="0">
                <a:solidFill>
                  <a:schemeClr val="accent1"/>
                </a:solidFill>
              </a:rPr>
            </a:br>
            <a:endParaRPr lang="en-US" sz="1600" dirty="0">
              <a:solidFill>
                <a:schemeClr val="accent1"/>
              </a:solidFill>
            </a:endParaRPr>
          </a:p>
          <a:p>
            <a:pPr lvl="1">
              <a:buFont typeface="Wingdings" panose="05000000000000000000" pitchFamily="2" charset="2"/>
              <a:buChar char="q"/>
            </a:pPr>
            <a:r>
              <a:rPr lang="en-US" sz="1600" dirty="0"/>
              <a:t>Uses the YOLOv3 in the detection of the traffic sign in the original image.</a:t>
            </a:r>
          </a:p>
          <a:p>
            <a:pPr lvl="1">
              <a:buFont typeface="Wingdings" panose="05000000000000000000" pitchFamily="2" charset="2"/>
              <a:buChar char="q"/>
            </a:pPr>
            <a:r>
              <a:rPr lang="en-US" sz="1600" dirty="0"/>
              <a:t>Cut the boxes surrounding the image then, classify each box using the classifier model.</a:t>
            </a:r>
          </a:p>
          <a:p>
            <a:pPr lvl="1">
              <a:buFont typeface="Wingdings" panose="05000000000000000000" pitchFamily="2" charset="2"/>
              <a:buChar char="q"/>
            </a:pPr>
            <a:r>
              <a:rPr lang="en-US" sz="1600" dirty="0"/>
              <a:t>Uses German Traffic Sign Detection Benchmark (GTSDB) and German Traffic Sign Recognition Benchmark (GTSRB) Data Sets.</a:t>
            </a:r>
          </a:p>
          <a:p>
            <a:pPr lvl="1">
              <a:buFont typeface="Wingdings" panose="05000000000000000000" pitchFamily="2" charset="2"/>
              <a:buChar char="q"/>
            </a:pPr>
            <a:r>
              <a:rPr lang="en-US" sz="1600" dirty="0"/>
              <a:t>Final Accuracy: 99.59% Classification and 92.2% Detection</a:t>
            </a:r>
            <a:br>
              <a:rPr lang="en-US" sz="1600" dirty="0"/>
            </a:br>
            <a:r>
              <a:rPr lang="en-US" sz="1600" dirty="0"/>
              <a:t/>
            </a:r>
            <a:br>
              <a:rPr lang="en-US" sz="1600" dirty="0"/>
            </a:br>
            <a:r>
              <a:rPr lang="en-US" sz="1600" dirty="0"/>
              <a:t/>
            </a:r>
            <a:br>
              <a:rPr lang="en-US" sz="1600" dirty="0"/>
            </a:br>
            <a:endParaRPr lang="en-US" sz="1600"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10</a:t>
            </a:fld>
            <a:endParaRPr lang="en"/>
          </a:p>
        </p:txBody>
      </p:sp>
      <p:pic>
        <p:nvPicPr>
          <p:cNvPr id="6" name="Picture 5"/>
          <p:cNvPicPr>
            <a:picLocks noChangeAspect="1"/>
          </p:cNvPicPr>
          <p:nvPr/>
        </p:nvPicPr>
        <p:blipFill>
          <a:blip r:embed="rId2"/>
          <a:stretch>
            <a:fillRect/>
          </a:stretch>
        </p:blipFill>
        <p:spPr>
          <a:xfrm>
            <a:off x="1419929" y="3513846"/>
            <a:ext cx="6839169" cy="582627"/>
          </a:xfrm>
          <a:prstGeom prst="rect">
            <a:avLst/>
          </a:prstGeom>
        </p:spPr>
      </p:pic>
    </p:spTree>
    <p:extLst>
      <p:ext uri="{BB962C8B-B14F-4D97-AF65-F5344CB8AC3E}">
        <p14:creationId xmlns:p14="http://schemas.microsoft.com/office/powerpoint/2010/main" val="14894313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3D5A1F-AE49-4FFF-892E-B7165EE6E0EA}"/>
              </a:ext>
            </a:extLst>
          </p:cNvPr>
          <p:cNvSpPr>
            <a:spLocks noGrp="1"/>
          </p:cNvSpPr>
          <p:nvPr>
            <p:ph type="title"/>
          </p:nvPr>
        </p:nvSpPr>
        <p:spPr/>
        <p:txBody>
          <a:bodyPr/>
          <a:lstStyle/>
          <a:p>
            <a:r>
              <a:rPr lang="en-US" dirty="0"/>
              <a:t>Papers Comparison   </a:t>
            </a:r>
          </a:p>
        </p:txBody>
      </p:sp>
      <p:graphicFrame>
        <p:nvGraphicFramePr>
          <p:cNvPr id="12" name="Table 12">
            <a:extLst>
              <a:ext uri="{FF2B5EF4-FFF2-40B4-BE49-F238E27FC236}">
                <a16:creationId xmlns:a16="http://schemas.microsoft.com/office/drawing/2014/main" xmlns="" id="{7D519A39-598F-414F-A2EB-A6E61AFBA055}"/>
              </a:ext>
            </a:extLst>
          </p:cNvPr>
          <p:cNvGraphicFramePr>
            <a:graphicFrameLocks noGrp="1"/>
          </p:cNvGraphicFramePr>
          <p:nvPr>
            <p:ph idx="1"/>
            <p:extLst>
              <p:ext uri="{D42A27DB-BD31-4B8C-83A1-F6EECF244321}">
                <p14:modId xmlns:p14="http://schemas.microsoft.com/office/powerpoint/2010/main" val="1661484484"/>
              </p:ext>
            </p:extLst>
          </p:nvPr>
        </p:nvGraphicFramePr>
        <p:xfrm>
          <a:off x="822960" y="1393371"/>
          <a:ext cx="7543800" cy="3288538"/>
        </p:xfrm>
        <a:graphic>
          <a:graphicData uri="http://schemas.openxmlformats.org/drawingml/2006/table">
            <a:tbl>
              <a:tblPr firstRow="1" bandRow="1">
                <a:tableStyleId>{5C22544A-7EE6-4342-B048-85BDC9FD1C3A}</a:tableStyleId>
              </a:tblPr>
              <a:tblGrid>
                <a:gridCol w="2514600">
                  <a:extLst>
                    <a:ext uri="{9D8B030D-6E8A-4147-A177-3AD203B41FA5}">
                      <a16:colId xmlns:a16="http://schemas.microsoft.com/office/drawing/2014/main" xmlns="" val="799817466"/>
                    </a:ext>
                  </a:extLst>
                </a:gridCol>
                <a:gridCol w="2514600">
                  <a:extLst>
                    <a:ext uri="{9D8B030D-6E8A-4147-A177-3AD203B41FA5}">
                      <a16:colId xmlns:a16="http://schemas.microsoft.com/office/drawing/2014/main" xmlns="" val="1157488171"/>
                    </a:ext>
                  </a:extLst>
                </a:gridCol>
                <a:gridCol w="2514600">
                  <a:extLst>
                    <a:ext uri="{9D8B030D-6E8A-4147-A177-3AD203B41FA5}">
                      <a16:colId xmlns:a16="http://schemas.microsoft.com/office/drawing/2014/main" xmlns="" val="1780433731"/>
                    </a:ext>
                  </a:extLst>
                </a:gridCol>
              </a:tblGrid>
              <a:tr h="737441">
                <a:tc>
                  <a:txBody>
                    <a:bodyPr/>
                    <a:lstStyle/>
                    <a:p>
                      <a:r>
                        <a:rPr lang="en-US" sz="1200" dirty="0">
                          <a:effectLst/>
                        </a:rPr>
                        <a:t>                      </a:t>
                      </a:r>
                      <a:r>
                        <a:rPr lang="en-US" sz="2000" dirty="0">
                          <a:effectLst/>
                        </a:rPr>
                        <a:t>Paper    </a:t>
                      </a:r>
                      <a:endParaRPr lang="en-US" sz="2000" dirty="0"/>
                    </a:p>
                  </a:txBody>
                  <a:tcPr/>
                </a:tc>
                <a:tc>
                  <a:txBody>
                    <a:bodyPr/>
                    <a:lstStyle/>
                    <a:p>
                      <a:r>
                        <a:rPr lang="en-US" sz="2000" dirty="0">
                          <a:effectLst/>
                        </a:rPr>
                        <a:t>            Accuracy</a:t>
                      </a:r>
                      <a:endParaRPr lang="en-US" sz="2000"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dirty="0"/>
                        <a:t>                  </a:t>
                      </a:r>
                      <a:r>
                        <a:rPr lang="en-US" sz="2000" dirty="0">
                          <a:effectLst/>
                        </a:rPr>
                        <a:t>Data Set</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a:tc>
                <a:extLst>
                  <a:ext uri="{0D108BD9-81ED-4DB2-BD59-A6C34878D82A}">
                    <a16:rowId xmlns:a16="http://schemas.microsoft.com/office/drawing/2014/main" xmlns="" val="3007214839"/>
                  </a:ext>
                </a:extLst>
              </a:tr>
              <a:tr h="709903">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effectLst/>
                        </a:rPr>
                        <a:t>Traffic Signs Recognition and    Classification based on Deep Learning</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a:tc>
                <a:tc>
                  <a:txBody>
                    <a:bodyPr/>
                    <a:lstStyle/>
                    <a:p>
                      <a:pPr marL="0" marR="0" algn="ctr" rtl="0">
                        <a:lnSpc>
                          <a:spcPct val="107000"/>
                        </a:lnSpc>
                        <a:spcBef>
                          <a:spcPts val="0"/>
                        </a:spcBef>
                        <a:spcAft>
                          <a:spcPts val="0"/>
                        </a:spcAft>
                      </a:pPr>
                      <a:r>
                        <a:rPr lang="en-US" sz="1400" dirty="0">
                          <a:effectLst/>
                        </a:rPr>
                        <a:t>98.6% Classification </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tc>
                  <a:txBody>
                    <a:bodyPr/>
                    <a:lstStyle/>
                    <a:p>
                      <a:pPr marL="0" marR="0" algn="ctr" rtl="0">
                        <a:lnSpc>
                          <a:spcPct val="107000"/>
                        </a:lnSpc>
                        <a:spcBef>
                          <a:spcPts val="0"/>
                        </a:spcBef>
                        <a:spcAft>
                          <a:spcPts val="0"/>
                        </a:spcAft>
                      </a:pPr>
                      <a:r>
                        <a:rPr lang="en-US" sz="1400" dirty="0">
                          <a:effectLst/>
                        </a:rPr>
                        <a:t>German Traffic Signs Recognition Benchmark</a:t>
                      </a:r>
                    </a:p>
                    <a:p>
                      <a:pPr marL="0" marR="0" algn="ctr" rtl="0">
                        <a:lnSpc>
                          <a:spcPct val="107000"/>
                        </a:lnSpc>
                        <a:spcBef>
                          <a:spcPts val="0"/>
                        </a:spcBef>
                        <a:spcAft>
                          <a:spcPts val="0"/>
                        </a:spcAft>
                      </a:pPr>
                      <a:r>
                        <a:rPr lang="en-US" sz="1400" dirty="0">
                          <a:effectLst/>
                        </a:rPr>
                        <a:t>(GTSRB)</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extLst>
                  <a:ext uri="{0D108BD9-81ED-4DB2-BD59-A6C34878D82A}">
                    <a16:rowId xmlns:a16="http://schemas.microsoft.com/office/drawing/2014/main" xmlns="" val="1919484493"/>
                  </a:ext>
                </a:extLst>
              </a:tr>
              <a:tr h="709903">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effectLst/>
                        </a:rPr>
                        <a:t>Traffic-Sign Detection and Classification using Deep</a:t>
                      </a:r>
                      <a:br>
                        <a:rPr lang="en-US" sz="1400" dirty="0">
                          <a:effectLst/>
                        </a:rPr>
                      </a:br>
                      <a:r>
                        <a:rPr lang="en-US" sz="1400" dirty="0">
                          <a:effectLst/>
                        </a:rPr>
                        <a:t>Neural Network  Approach</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a:tc>
                <a:tc>
                  <a:txBody>
                    <a:bodyPr/>
                    <a:lstStyle/>
                    <a:p>
                      <a:pPr marL="0" marR="0" algn="ctr" rtl="0">
                        <a:lnSpc>
                          <a:spcPct val="107000"/>
                        </a:lnSpc>
                        <a:spcBef>
                          <a:spcPts val="0"/>
                        </a:spcBef>
                        <a:spcAft>
                          <a:spcPts val="0"/>
                        </a:spcAft>
                      </a:pPr>
                      <a:r>
                        <a:rPr lang="en-US" sz="1400" dirty="0">
                          <a:effectLst/>
                        </a:rPr>
                        <a:t>62% </a:t>
                      </a:r>
                      <a:br>
                        <a:rPr lang="en-US" sz="1400" dirty="0">
                          <a:effectLst/>
                        </a:rPr>
                      </a:br>
                      <a:r>
                        <a:rPr lang="en-US" sz="1400" dirty="0">
                          <a:effectLst/>
                        </a:rPr>
                        <a:t>Detection and Classification over all</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tc>
                  <a:txBody>
                    <a:bodyPr/>
                    <a:lstStyle/>
                    <a:p>
                      <a:pPr marL="0" marR="0" algn="ctr" rtl="0">
                        <a:lnSpc>
                          <a:spcPct val="107000"/>
                        </a:lnSpc>
                        <a:spcBef>
                          <a:spcPts val="0"/>
                        </a:spcBef>
                        <a:spcAft>
                          <a:spcPts val="0"/>
                        </a:spcAft>
                      </a:pPr>
                      <a:r>
                        <a:rPr lang="en-US" sz="1400" dirty="0">
                          <a:effectLst/>
                        </a:rPr>
                        <a:t>IEEE VIP Cup 2017</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extLst>
                  <a:ext uri="{0D108BD9-81ED-4DB2-BD59-A6C34878D82A}">
                    <a16:rowId xmlns:a16="http://schemas.microsoft.com/office/drawing/2014/main" xmlns="" val="4168381773"/>
                  </a:ext>
                </a:extLst>
              </a:tr>
              <a:tr h="1088057">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400" dirty="0">
                          <a:effectLst/>
                        </a:rPr>
                        <a:t>Real-Time Traffic Sign Recognition using YOLOv3 based Detector</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a:tc>
                <a:tc>
                  <a:txBody>
                    <a:bodyPr/>
                    <a:lstStyle/>
                    <a:p>
                      <a:pPr marL="0" marR="0" algn="ctr" rtl="0">
                        <a:lnSpc>
                          <a:spcPct val="107000"/>
                        </a:lnSpc>
                        <a:spcBef>
                          <a:spcPts val="0"/>
                        </a:spcBef>
                        <a:spcAft>
                          <a:spcPts val="0"/>
                        </a:spcAft>
                      </a:pPr>
                      <a:r>
                        <a:rPr lang="en-US" sz="1400" dirty="0">
                          <a:effectLst/>
                        </a:rPr>
                        <a:t>99.59% Classification</a:t>
                      </a:r>
                    </a:p>
                    <a:p>
                      <a:pPr marL="0" marR="0" algn="ctr" rtl="0">
                        <a:lnSpc>
                          <a:spcPct val="107000"/>
                        </a:lnSpc>
                        <a:spcBef>
                          <a:spcPts val="0"/>
                        </a:spcBef>
                        <a:spcAft>
                          <a:spcPts val="0"/>
                        </a:spcAft>
                      </a:pPr>
                      <a:r>
                        <a:rPr lang="en-US" sz="1400" dirty="0">
                          <a:effectLst/>
                        </a:rPr>
                        <a:t>And 92.2% Detection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tc>
                  <a:txBody>
                    <a:bodyPr/>
                    <a:lstStyle/>
                    <a:p>
                      <a:pPr marL="0" marR="0" algn="ctr" rtl="0">
                        <a:lnSpc>
                          <a:spcPct val="107000"/>
                        </a:lnSpc>
                        <a:spcBef>
                          <a:spcPts val="0"/>
                        </a:spcBef>
                        <a:spcAft>
                          <a:spcPts val="0"/>
                        </a:spcAft>
                      </a:pPr>
                      <a:r>
                        <a:rPr lang="en-US" sz="1400" dirty="0">
                          <a:effectLst/>
                        </a:rPr>
                        <a:t>German Traffic Sign Detection Benchmark (GTSDB)</a:t>
                      </a:r>
                      <a:r>
                        <a:rPr lang="ar-EG" sz="1400" dirty="0">
                          <a:effectLst/>
                        </a:rPr>
                        <a:t> </a:t>
                      </a:r>
                      <a:r>
                        <a:rPr lang="en-US" sz="1400" dirty="0">
                          <a:effectLst/>
                        </a:rPr>
                        <a:t>and </a:t>
                      </a:r>
                      <a:br>
                        <a:rPr lang="en-US" sz="1400" dirty="0">
                          <a:effectLst/>
                        </a:rPr>
                      </a:br>
                      <a:r>
                        <a:rPr lang="en-US" sz="1400" dirty="0">
                          <a:effectLst/>
                        </a:rPr>
                        <a:t> German Traffic Sign Recognition Benchmark (GTSRB)</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54482" marR="54482" marT="0" marB="0" anchor="ctr"/>
                </a:tc>
                <a:extLst>
                  <a:ext uri="{0D108BD9-81ED-4DB2-BD59-A6C34878D82A}">
                    <a16:rowId xmlns:a16="http://schemas.microsoft.com/office/drawing/2014/main" xmlns="" val="4287952726"/>
                  </a:ext>
                </a:extLst>
              </a:tr>
            </a:tbl>
          </a:graphicData>
        </a:graphic>
      </p:graphicFrame>
      <p:sp>
        <p:nvSpPr>
          <p:cNvPr id="3" name="Slide Number Placeholder 2">
            <a:extLst>
              <a:ext uri="{FF2B5EF4-FFF2-40B4-BE49-F238E27FC236}">
                <a16:creationId xmlns:a16="http://schemas.microsoft.com/office/drawing/2014/main" xmlns="" id="{FACBF7CA-0A21-4E0F-BE4D-9ED2E600597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18469119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rgbClr val="FF0000"/>
                </a:solidFill>
              </a:rPr>
              <a:t>Dataset</a:t>
            </a:r>
          </a:p>
          <a:p>
            <a:r>
              <a:rPr lang="en-US" sz="2000" dirty="0">
                <a:solidFill>
                  <a:schemeClr val="tx1">
                    <a:lumMod val="85000"/>
                    <a:lumOff val="15000"/>
                  </a:schemeClr>
                </a:solidFill>
              </a:rPr>
              <a:t>System Architecture</a:t>
            </a:r>
            <a:r>
              <a:rPr lang="ar-EG" sz="2000" dirty="0">
                <a:solidFill>
                  <a:schemeClr val="tx1">
                    <a:lumMod val="85000"/>
                    <a:lumOff val="15000"/>
                  </a:schemeClr>
                </a:solidFill>
              </a:rPr>
              <a:t> </a:t>
            </a:r>
            <a:r>
              <a:rPr lang="en-US" sz="2000" dirty="0">
                <a:solidFill>
                  <a:schemeClr val="tx1">
                    <a:lumMod val="85000"/>
                    <a:lumOff val="15000"/>
                  </a:schemeClr>
                </a:solidFill>
              </a:rPr>
              <a:t>1</a:t>
            </a:r>
            <a:r>
              <a:rPr lang="ar-EG" sz="2000" dirty="0">
                <a:solidFill>
                  <a:schemeClr val="tx1">
                    <a:lumMod val="85000"/>
                    <a:lumOff val="15000"/>
                  </a:schemeClr>
                </a:solidFill>
              </a:rPr>
              <a:t> </a:t>
            </a:r>
            <a:endParaRPr lang="en-US" sz="2000" dirty="0">
              <a:solidFill>
                <a:schemeClr val="tx1">
                  <a:lumMod val="85000"/>
                  <a:lumOff val="15000"/>
                </a:schemeClr>
              </a:solidFill>
            </a:endParaRPr>
          </a:p>
          <a:p>
            <a:r>
              <a:rPr lang="en-US" sz="2000" dirty="0">
                <a:solidFill>
                  <a:schemeClr val="tx1">
                    <a:lumMod val="85000"/>
                    <a:lumOff val="15000"/>
                  </a:schemeClr>
                </a:solidFill>
              </a:rPr>
              <a:t>System Architecture</a:t>
            </a:r>
            <a:r>
              <a:rPr lang="ar-EG" sz="2000" dirty="0">
                <a:solidFill>
                  <a:schemeClr val="tx1">
                    <a:lumMod val="85000"/>
                    <a:lumOff val="15000"/>
                  </a:schemeClr>
                </a:solidFill>
              </a:rPr>
              <a:t> </a:t>
            </a:r>
            <a:r>
              <a:rPr lang="en-US" sz="2000" dirty="0">
                <a:solidFill>
                  <a:schemeClr val="tx1">
                    <a:lumMod val="85000"/>
                    <a:lumOff val="15000"/>
                  </a:schemeClr>
                </a:solidFill>
              </a:rPr>
              <a:t>2</a:t>
            </a:r>
            <a:r>
              <a:rPr lang="ar-EG" sz="2000" dirty="0">
                <a:solidFill>
                  <a:schemeClr val="tx1">
                    <a:lumMod val="85000"/>
                    <a:lumOff val="15000"/>
                  </a:schemeClr>
                </a:solidFill>
              </a:rPr>
              <a:t> </a:t>
            </a:r>
            <a:endParaRPr lang="en-US" sz="2000" dirty="0">
              <a:solidFill>
                <a:schemeClr val="tx1">
                  <a:lumMod val="85000"/>
                  <a:lumOff val="15000"/>
                </a:schemeClr>
              </a:solidFill>
            </a:endParaRPr>
          </a:p>
          <a:p>
            <a:r>
              <a:rPr lang="en-US" sz="2000" dirty="0">
                <a:solidFill>
                  <a:schemeClr val="tx1">
                    <a:lumMod val="85000"/>
                    <a:lumOff val="15000"/>
                  </a:schemeClr>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1606865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8084" y="427231"/>
            <a:ext cx="7387869" cy="857400"/>
          </a:xfrm>
        </p:spPr>
        <p:txBody>
          <a:bodyPr/>
          <a:lstStyle/>
          <a:p>
            <a:r>
              <a:rPr lang="en-US" dirty="0"/>
              <a:t>Dataset [GTSRB]</a:t>
            </a:r>
            <a:endParaRPr lang="ar-EG" dirty="0"/>
          </a:p>
        </p:txBody>
      </p:sp>
      <p:sp>
        <p:nvSpPr>
          <p:cNvPr id="3" name="Text Placeholder 2"/>
          <p:cNvSpPr>
            <a:spLocks noGrp="1"/>
          </p:cNvSpPr>
          <p:nvPr>
            <p:ph type="body" idx="1"/>
          </p:nvPr>
        </p:nvSpPr>
        <p:spPr>
          <a:xfrm>
            <a:off x="91532" y="1733550"/>
            <a:ext cx="3598726" cy="2980500"/>
          </a:xfrm>
        </p:spPr>
        <p:txBody>
          <a:bodyPr/>
          <a:lstStyle/>
          <a:p>
            <a:pPr marL="76200" indent="0">
              <a:buNone/>
            </a:pPr>
            <a:endParaRPr lang="en-US" sz="2000" dirty="0">
              <a:solidFill>
                <a:schemeClr val="tx1"/>
              </a:solidFill>
            </a:endParaRPr>
          </a:p>
          <a:p>
            <a:pPr marL="76200" indent="0">
              <a:buNone/>
            </a:pPr>
            <a:endParaRPr lang="en-US" sz="2000" dirty="0">
              <a:solidFill>
                <a:schemeClr val="tx1"/>
              </a:solidFill>
            </a:endParaRPr>
          </a:p>
          <a:p>
            <a:endParaRPr lang="ar-EG" sz="2000" dirty="0">
              <a:solidFill>
                <a:schemeClr val="tx1"/>
              </a:solidFill>
            </a:endParaRP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13</a:t>
            </a:fld>
            <a:endParaRPr lang="en"/>
          </a:p>
        </p:txBody>
      </p:sp>
      <p:pic>
        <p:nvPicPr>
          <p:cNvPr id="5" name="Picture 4">
            <a:extLst>
              <a:ext uri="{FF2B5EF4-FFF2-40B4-BE49-F238E27FC236}">
                <a16:creationId xmlns:a16="http://schemas.microsoft.com/office/drawing/2014/main" xmlns="" id="{085424BA-491B-4AFB-8C5A-B9EFCCD53013}"/>
              </a:ext>
            </a:extLst>
          </p:cNvPr>
          <p:cNvPicPr>
            <a:picLocks noChangeAspect="1"/>
          </p:cNvPicPr>
          <p:nvPr/>
        </p:nvPicPr>
        <p:blipFill>
          <a:blip r:embed="rId2"/>
          <a:stretch>
            <a:fillRect/>
          </a:stretch>
        </p:blipFill>
        <p:spPr>
          <a:xfrm>
            <a:off x="640231" y="1913484"/>
            <a:ext cx="3050027" cy="1310316"/>
          </a:xfrm>
          <a:prstGeom prst="rect">
            <a:avLst/>
          </a:prstGeom>
        </p:spPr>
      </p:pic>
      <p:sp>
        <p:nvSpPr>
          <p:cNvPr id="6" name="Content Placeholder 19">
            <a:extLst>
              <a:ext uri="{FF2B5EF4-FFF2-40B4-BE49-F238E27FC236}">
                <a16:creationId xmlns:a16="http://schemas.microsoft.com/office/drawing/2014/main" xmlns="" id="{05C3587E-6E69-4720-A67F-D156321FB872}"/>
              </a:ext>
            </a:extLst>
          </p:cNvPr>
          <p:cNvSpPr txBox="1">
            <a:spLocks/>
          </p:cNvSpPr>
          <p:nvPr/>
        </p:nvSpPr>
        <p:spPr>
          <a:xfrm>
            <a:off x="640231" y="1295131"/>
            <a:ext cx="3050027" cy="31385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1pPr>
            <a:lvl2pPr marL="914400" marR="0" lvl="1" indent="-381000" algn="l" rtl="0">
              <a:lnSpc>
                <a:spcPct val="100000"/>
              </a:lnSpc>
              <a:spcBef>
                <a:spcPts val="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2pPr>
            <a:lvl3pPr marL="1371600" marR="0" lvl="2" indent="-381000" algn="l" rtl="0">
              <a:lnSpc>
                <a:spcPct val="100000"/>
              </a:lnSpc>
              <a:spcBef>
                <a:spcPts val="0"/>
              </a:spcBef>
              <a:spcAft>
                <a:spcPts val="0"/>
              </a:spcAft>
              <a:buClr>
                <a:schemeClr val="accent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3pPr>
            <a:lvl4pPr marL="1828800" marR="0" lvl="3"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4pPr>
            <a:lvl5pPr marL="2286000" marR="0" lvl="4"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5pPr>
            <a:lvl6pPr marL="2743200" marR="0" lvl="5"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6pPr>
            <a:lvl7pPr marL="3200400" marR="0" lvl="6"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7pPr>
            <a:lvl8pPr marL="3657600" marR="0" lvl="7"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8pPr>
            <a:lvl9pPr marL="4114800" marR="0" lvl="8" indent="-381000" algn="l" rtl="0">
              <a:lnSpc>
                <a:spcPct val="100000"/>
              </a:lnSpc>
              <a:spcBef>
                <a:spcPts val="0"/>
              </a:spcBef>
              <a:spcAft>
                <a:spcPts val="0"/>
              </a:spcAft>
              <a:buClr>
                <a:schemeClr val="dk1"/>
              </a:buClr>
              <a:buSzPts val="2400"/>
              <a:buFont typeface="Titillium Web Light"/>
              <a:buChar char="■"/>
              <a:defRPr sz="2400" b="0" i="0" u="none" strike="noStrike" cap="none">
                <a:solidFill>
                  <a:schemeClr val="dk1"/>
                </a:solidFill>
                <a:latin typeface="Titillium Web Light"/>
                <a:ea typeface="Titillium Web Light"/>
                <a:cs typeface="Titillium Web Light"/>
                <a:sym typeface="Titillium Web Light"/>
              </a:defRPr>
            </a:lvl9pPr>
          </a:lstStyle>
          <a:p>
            <a:pPr marL="0" indent="0">
              <a:buFont typeface="Titillium Web Light"/>
              <a:buNone/>
            </a:pPr>
            <a:r>
              <a:rPr lang="en-US" sz="2800" dirty="0">
                <a:solidFill>
                  <a:schemeClr val="accent2"/>
                </a:solidFill>
                <a:latin typeface="+mn-lt"/>
                <a:cs typeface="+mj-cs"/>
              </a:rPr>
              <a:t>Classification part</a:t>
            </a:r>
            <a:endParaRPr lang="ar-EG" sz="2800" dirty="0">
              <a:solidFill>
                <a:schemeClr val="accent2"/>
              </a:solidFill>
              <a:latin typeface="+mn-lt"/>
              <a:cs typeface="+mj-cs"/>
            </a:endParaRPr>
          </a:p>
          <a:p>
            <a:pPr marL="0" indent="0">
              <a:buFont typeface="Titillium Web Light"/>
              <a:buNone/>
            </a:pPr>
            <a:endParaRPr lang="ar-EG" sz="3200" dirty="0"/>
          </a:p>
          <a:p>
            <a:pPr marL="0" indent="0">
              <a:buFont typeface="Titillium Web Light"/>
              <a:buNone/>
            </a:pPr>
            <a:endParaRPr lang="ar-EG" sz="3200" dirty="0"/>
          </a:p>
          <a:p>
            <a:pPr marL="0" indent="0">
              <a:buFont typeface="Titillium Web Light"/>
              <a:buNone/>
            </a:pPr>
            <a:endParaRPr lang="en-US" sz="1800" dirty="0"/>
          </a:p>
        </p:txBody>
      </p:sp>
      <p:pic>
        <p:nvPicPr>
          <p:cNvPr id="7" name="Picture 6">
            <a:extLst>
              <a:ext uri="{FF2B5EF4-FFF2-40B4-BE49-F238E27FC236}">
                <a16:creationId xmlns:a16="http://schemas.microsoft.com/office/drawing/2014/main" xmlns="" id="{1B046880-545C-4C92-AE52-9A0899A7A36E}"/>
              </a:ext>
            </a:extLst>
          </p:cNvPr>
          <p:cNvPicPr>
            <a:picLocks noChangeAspect="1"/>
          </p:cNvPicPr>
          <p:nvPr/>
        </p:nvPicPr>
        <p:blipFill>
          <a:blip r:embed="rId3"/>
          <a:stretch>
            <a:fillRect/>
          </a:stretch>
        </p:blipFill>
        <p:spPr>
          <a:xfrm>
            <a:off x="4324350" y="1789398"/>
            <a:ext cx="4310473" cy="2148112"/>
          </a:xfrm>
          <a:prstGeom prst="rect">
            <a:avLst/>
          </a:prstGeom>
        </p:spPr>
      </p:pic>
      <p:sp>
        <p:nvSpPr>
          <p:cNvPr id="8" name="TextBox 7"/>
          <p:cNvSpPr txBox="1"/>
          <p:nvPr/>
        </p:nvSpPr>
        <p:spPr>
          <a:xfrm>
            <a:off x="5559283" y="4072945"/>
            <a:ext cx="1946417" cy="369332"/>
          </a:xfrm>
          <a:prstGeom prst="rect">
            <a:avLst/>
          </a:prstGeom>
          <a:noFill/>
        </p:spPr>
        <p:txBody>
          <a:bodyPr wrap="square" rtlCol="0">
            <a:spAutoFit/>
          </a:bodyPr>
          <a:lstStyle/>
          <a:p>
            <a:r>
              <a:rPr lang="en-US" dirty="0">
                <a:solidFill>
                  <a:schemeClr val="bg2">
                    <a:lumMod val="25000"/>
                  </a:schemeClr>
                </a:solidFill>
              </a:rPr>
              <a:t>Data Distribution</a:t>
            </a:r>
          </a:p>
        </p:txBody>
      </p:sp>
      <p:graphicFrame>
        <p:nvGraphicFramePr>
          <p:cNvPr id="10" name="Table 10">
            <a:extLst>
              <a:ext uri="{FF2B5EF4-FFF2-40B4-BE49-F238E27FC236}">
                <a16:creationId xmlns:a16="http://schemas.microsoft.com/office/drawing/2014/main" xmlns="" id="{949FCBEC-45AD-46D5-B195-D201B7B1A50C}"/>
              </a:ext>
            </a:extLst>
          </p:cNvPr>
          <p:cNvGraphicFramePr>
            <a:graphicFrameLocks noGrp="1"/>
          </p:cNvGraphicFramePr>
          <p:nvPr>
            <p:extLst>
              <p:ext uri="{D42A27DB-BD31-4B8C-83A1-F6EECF244321}">
                <p14:modId xmlns:p14="http://schemas.microsoft.com/office/powerpoint/2010/main" val="1646947419"/>
              </p:ext>
            </p:extLst>
          </p:nvPr>
        </p:nvGraphicFramePr>
        <p:xfrm>
          <a:off x="365881" y="3233766"/>
          <a:ext cx="3800476" cy="1483360"/>
        </p:xfrm>
        <a:graphic>
          <a:graphicData uri="http://schemas.openxmlformats.org/drawingml/2006/table">
            <a:tbl>
              <a:tblPr firstRow="1" bandRow="1">
                <a:tableStyleId>{5C22544A-7EE6-4342-B048-85BDC9FD1C3A}</a:tableStyleId>
              </a:tblPr>
              <a:tblGrid>
                <a:gridCol w="1900238">
                  <a:extLst>
                    <a:ext uri="{9D8B030D-6E8A-4147-A177-3AD203B41FA5}">
                      <a16:colId xmlns:a16="http://schemas.microsoft.com/office/drawing/2014/main" xmlns="" val="3762703654"/>
                    </a:ext>
                  </a:extLst>
                </a:gridCol>
                <a:gridCol w="1900238">
                  <a:extLst>
                    <a:ext uri="{9D8B030D-6E8A-4147-A177-3AD203B41FA5}">
                      <a16:colId xmlns:a16="http://schemas.microsoft.com/office/drawing/2014/main" xmlns="" val="3083285481"/>
                    </a:ext>
                  </a:extLst>
                </a:gridCol>
              </a:tblGrid>
              <a:tr h="370840">
                <a:tc>
                  <a:txBody>
                    <a:bodyPr/>
                    <a:lstStyle/>
                    <a:p>
                      <a:r>
                        <a:rPr lang="en-US" dirty="0"/>
                        <a:t>      Usage Of Data</a:t>
                      </a:r>
                    </a:p>
                  </a:txBody>
                  <a:tcPr/>
                </a:tc>
                <a:tc>
                  <a:txBody>
                    <a:bodyPr/>
                    <a:lstStyle/>
                    <a:p>
                      <a:r>
                        <a:rPr lang="en-US" dirty="0"/>
                        <a:t>  Number Of Samples</a:t>
                      </a:r>
                    </a:p>
                  </a:txBody>
                  <a:tcPr/>
                </a:tc>
                <a:extLst>
                  <a:ext uri="{0D108BD9-81ED-4DB2-BD59-A6C34878D82A}">
                    <a16:rowId xmlns:a16="http://schemas.microsoft.com/office/drawing/2014/main" xmlns="" val="270035454"/>
                  </a:ext>
                </a:extLst>
              </a:tr>
              <a:tr h="370840">
                <a:tc>
                  <a:txBody>
                    <a:bodyPr/>
                    <a:lstStyle/>
                    <a:p>
                      <a:r>
                        <a:rPr lang="en-US" dirty="0"/>
                        <a:t>            </a:t>
                      </a:r>
                      <a:r>
                        <a:rPr lang="en-US" sz="1600" dirty="0"/>
                        <a:t>Train</a:t>
                      </a:r>
                    </a:p>
                  </a:txBody>
                  <a:tcPr/>
                </a:tc>
                <a:tc>
                  <a:txBody>
                    <a:bodyPr/>
                    <a:lstStyle/>
                    <a:p>
                      <a:r>
                        <a:rPr lang="en-US" sz="1600" dirty="0">
                          <a:solidFill>
                            <a:schemeClr val="tx1">
                              <a:lumMod val="85000"/>
                              <a:lumOff val="15000"/>
                            </a:schemeClr>
                          </a:solidFill>
                          <a:latin typeface="+mn-lt"/>
                        </a:rPr>
                        <a:t>    34902 samples.</a:t>
                      </a:r>
                      <a:endParaRPr lang="en-US" sz="1600" dirty="0"/>
                    </a:p>
                  </a:txBody>
                  <a:tcPr/>
                </a:tc>
                <a:extLst>
                  <a:ext uri="{0D108BD9-81ED-4DB2-BD59-A6C34878D82A}">
                    <a16:rowId xmlns:a16="http://schemas.microsoft.com/office/drawing/2014/main" xmlns="" val="907485260"/>
                  </a:ext>
                </a:extLst>
              </a:tr>
              <a:tr h="370840">
                <a:tc>
                  <a:txBody>
                    <a:bodyPr/>
                    <a:lstStyle/>
                    <a:p>
                      <a:r>
                        <a:rPr lang="en-US" sz="1600" dirty="0"/>
                        <a:t>      Validation</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600" dirty="0">
                          <a:solidFill>
                            <a:schemeClr val="tx1">
                              <a:lumMod val="85000"/>
                              <a:lumOff val="15000"/>
                            </a:schemeClr>
                          </a:solidFill>
                          <a:latin typeface="+mn-lt"/>
                        </a:rPr>
                        <a:t>    4314 samples.</a:t>
                      </a:r>
                      <a:endParaRPr lang="ar-EG" sz="1600" dirty="0">
                        <a:solidFill>
                          <a:schemeClr val="tx1">
                            <a:lumMod val="85000"/>
                            <a:lumOff val="15000"/>
                          </a:schemeClr>
                        </a:solidFill>
                        <a:latin typeface="+mn-lt"/>
                      </a:endParaRPr>
                    </a:p>
                  </a:txBody>
                  <a:tcPr/>
                </a:tc>
                <a:extLst>
                  <a:ext uri="{0D108BD9-81ED-4DB2-BD59-A6C34878D82A}">
                    <a16:rowId xmlns:a16="http://schemas.microsoft.com/office/drawing/2014/main" xmlns="" val="2093579206"/>
                  </a:ext>
                </a:extLst>
              </a:tr>
              <a:tr h="370840">
                <a:tc>
                  <a:txBody>
                    <a:bodyPr/>
                    <a:lstStyle/>
                    <a:p>
                      <a:r>
                        <a:rPr lang="en-US" sz="1600" dirty="0"/>
                        <a:t>       Testing</a:t>
                      </a:r>
                    </a:p>
                  </a:txBody>
                  <a:tcPr/>
                </a:tc>
                <a:tc>
                  <a:txBody>
                    <a:bodyPr/>
                    <a:lstStyle/>
                    <a:p>
                      <a:r>
                        <a:rPr lang="en-US" sz="1600" dirty="0">
                          <a:solidFill>
                            <a:schemeClr val="tx1">
                              <a:lumMod val="85000"/>
                              <a:lumOff val="15000"/>
                            </a:schemeClr>
                          </a:solidFill>
                          <a:latin typeface="+mn-lt"/>
                        </a:rPr>
                        <a:t>     12630 samples</a:t>
                      </a:r>
                      <a:endParaRPr lang="en-US" sz="1600" dirty="0"/>
                    </a:p>
                  </a:txBody>
                  <a:tcPr/>
                </a:tc>
                <a:extLst>
                  <a:ext uri="{0D108BD9-81ED-4DB2-BD59-A6C34878D82A}">
                    <a16:rowId xmlns:a16="http://schemas.microsoft.com/office/drawing/2014/main" xmlns="" val="3092904205"/>
                  </a:ext>
                </a:extLst>
              </a:tr>
            </a:tbl>
          </a:graphicData>
        </a:graphic>
      </p:graphicFrame>
    </p:spTree>
    <p:extLst>
      <p:ext uri="{BB962C8B-B14F-4D97-AF65-F5344CB8AC3E}">
        <p14:creationId xmlns:p14="http://schemas.microsoft.com/office/powerpoint/2010/main" val="34870783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229" y="467680"/>
            <a:ext cx="7424971" cy="857400"/>
          </a:xfrm>
        </p:spPr>
        <p:txBody>
          <a:bodyPr/>
          <a:lstStyle/>
          <a:p>
            <a:r>
              <a:rPr lang="en-US" dirty="0"/>
              <a:t>Dataset [GTSDB]</a:t>
            </a:r>
            <a:endParaRPr lang="ar-EG" dirty="0"/>
          </a:p>
        </p:txBody>
      </p:sp>
      <p:sp>
        <p:nvSpPr>
          <p:cNvPr id="6" name="Content Placeholder 19">
            <a:extLst>
              <a:ext uri="{FF2B5EF4-FFF2-40B4-BE49-F238E27FC236}">
                <a16:creationId xmlns:a16="http://schemas.microsoft.com/office/drawing/2014/main" xmlns="" id="{05C3587E-6E69-4720-A67F-D156321FB872}"/>
              </a:ext>
            </a:extLst>
          </p:cNvPr>
          <p:cNvSpPr>
            <a:spLocks noGrp="1"/>
          </p:cNvSpPr>
          <p:nvPr>
            <p:ph type="body" idx="1"/>
          </p:nvPr>
        </p:nvSpPr>
        <p:spPr>
          <a:xfrm>
            <a:off x="457200" y="1304850"/>
            <a:ext cx="7022200" cy="3330286"/>
          </a:xfrm>
        </p:spPr>
        <p:txBody>
          <a:bodyPr/>
          <a:lstStyle/>
          <a:p>
            <a:pPr marL="0" indent="0">
              <a:buNone/>
            </a:pPr>
            <a:r>
              <a:rPr lang="en-US" sz="2800" dirty="0">
                <a:solidFill>
                  <a:schemeClr val="accent2"/>
                </a:solidFill>
                <a:cs typeface="+mj-cs"/>
              </a:rPr>
              <a:t>Detection part</a:t>
            </a:r>
            <a:endParaRPr lang="ar-EG" sz="2800" dirty="0">
              <a:solidFill>
                <a:schemeClr val="accent2"/>
              </a:solidFill>
              <a:cs typeface="+mj-cs"/>
            </a:endParaRPr>
          </a:p>
          <a:p>
            <a:pPr marL="0" indent="0">
              <a:buNone/>
            </a:pPr>
            <a:endParaRPr lang="ar-EG" dirty="0"/>
          </a:p>
          <a:p>
            <a:pPr marL="0" indent="0">
              <a:buNone/>
            </a:pPr>
            <a:endParaRPr lang="ar-EG" dirty="0"/>
          </a:p>
          <a:p>
            <a:pPr marL="0" indent="0">
              <a:buNone/>
            </a:pPr>
            <a:endParaRPr lang="en-US" sz="1800" dirty="0"/>
          </a:p>
          <a:p>
            <a:pPr marL="0" indent="0">
              <a:buNone/>
            </a:pPr>
            <a:endParaRPr lang="ar-EG" sz="1800" dirty="0"/>
          </a:p>
          <a:p>
            <a:pPr marL="0" indent="0">
              <a:buNone/>
            </a:pPr>
            <a:endParaRPr lang="ar-EG" sz="1800" dirty="0"/>
          </a:p>
          <a:p>
            <a:pPr marL="0" indent="0">
              <a:buNone/>
            </a:pPr>
            <a:endParaRPr lang="en-US" sz="1800" dirty="0">
              <a:solidFill>
                <a:schemeClr val="tx1">
                  <a:lumMod val="85000"/>
                  <a:lumOff val="15000"/>
                </a:schemeClr>
              </a:solidFill>
            </a:endParaRPr>
          </a:p>
          <a:p>
            <a:pPr marL="0" indent="0">
              <a:buNone/>
            </a:pPr>
            <a:endParaRPr lang="en-US" sz="1800" dirty="0">
              <a:solidFill>
                <a:schemeClr val="tx1">
                  <a:lumMod val="85000"/>
                  <a:lumOff val="15000"/>
                </a:schemeClr>
              </a:solidFill>
            </a:endParaRPr>
          </a:p>
        </p:txBody>
      </p:sp>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14</a:t>
            </a:fld>
            <a:endParaRPr lang="en"/>
          </a:p>
        </p:txBody>
      </p:sp>
      <p:pic>
        <p:nvPicPr>
          <p:cNvPr id="7" name="Picture 6">
            <a:extLst>
              <a:ext uri="{FF2B5EF4-FFF2-40B4-BE49-F238E27FC236}">
                <a16:creationId xmlns:a16="http://schemas.microsoft.com/office/drawing/2014/main" xmlns="" id="{C847FA8F-0C79-4AF6-9529-DAD89E2FAE40}"/>
              </a:ext>
            </a:extLst>
          </p:cNvPr>
          <p:cNvPicPr>
            <a:picLocks noChangeAspect="1"/>
          </p:cNvPicPr>
          <p:nvPr/>
        </p:nvPicPr>
        <p:blipFill>
          <a:blip r:embed="rId2"/>
          <a:stretch>
            <a:fillRect/>
          </a:stretch>
        </p:blipFill>
        <p:spPr>
          <a:xfrm>
            <a:off x="457200" y="1947959"/>
            <a:ext cx="3719945" cy="1196452"/>
          </a:xfrm>
          <a:prstGeom prst="rect">
            <a:avLst/>
          </a:prstGeom>
        </p:spPr>
      </p:pic>
      <p:pic>
        <p:nvPicPr>
          <p:cNvPr id="8" name="Picture 7">
            <a:extLst>
              <a:ext uri="{FF2B5EF4-FFF2-40B4-BE49-F238E27FC236}">
                <a16:creationId xmlns:a16="http://schemas.microsoft.com/office/drawing/2014/main" xmlns="" id="{3EF4F40F-437C-4355-B840-9BCBEEC8BF07}"/>
              </a:ext>
            </a:extLst>
          </p:cNvPr>
          <p:cNvPicPr>
            <a:picLocks noChangeAspect="1"/>
          </p:cNvPicPr>
          <p:nvPr/>
        </p:nvPicPr>
        <p:blipFill>
          <a:blip r:embed="rId3"/>
          <a:stretch>
            <a:fillRect/>
          </a:stretch>
        </p:blipFill>
        <p:spPr>
          <a:xfrm>
            <a:off x="4733926" y="1632857"/>
            <a:ext cx="3835782" cy="3087344"/>
          </a:xfrm>
          <a:prstGeom prst="rect">
            <a:avLst/>
          </a:prstGeom>
        </p:spPr>
      </p:pic>
      <p:sp>
        <p:nvSpPr>
          <p:cNvPr id="3" name="Rectangle 2"/>
          <p:cNvSpPr/>
          <p:nvPr/>
        </p:nvSpPr>
        <p:spPr>
          <a:xfrm>
            <a:off x="5347856" y="1325080"/>
            <a:ext cx="2688326" cy="369332"/>
          </a:xfrm>
          <a:prstGeom prst="rect">
            <a:avLst/>
          </a:prstGeom>
        </p:spPr>
        <p:txBody>
          <a:bodyPr wrap="square">
            <a:spAutoFit/>
          </a:bodyPr>
          <a:lstStyle/>
          <a:p>
            <a:pPr algn="ctr"/>
            <a:r>
              <a:rPr lang="en-US" dirty="0">
                <a:solidFill>
                  <a:schemeClr val="bg2">
                    <a:lumMod val="25000"/>
                  </a:schemeClr>
                </a:solidFill>
              </a:rPr>
              <a:t>Data Distribution</a:t>
            </a:r>
          </a:p>
        </p:txBody>
      </p:sp>
      <p:graphicFrame>
        <p:nvGraphicFramePr>
          <p:cNvPr id="5" name="Table 8">
            <a:extLst>
              <a:ext uri="{FF2B5EF4-FFF2-40B4-BE49-F238E27FC236}">
                <a16:creationId xmlns:a16="http://schemas.microsoft.com/office/drawing/2014/main" xmlns="" id="{3C3DDB19-D578-411F-AC39-6F2953D1A133}"/>
              </a:ext>
            </a:extLst>
          </p:cNvPr>
          <p:cNvGraphicFramePr>
            <a:graphicFrameLocks noGrp="1"/>
          </p:cNvGraphicFramePr>
          <p:nvPr>
            <p:extLst>
              <p:ext uri="{D42A27DB-BD31-4B8C-83A1-F6EECF244321}">
                <p14:modId xmlns:p14="http://schemas.microsoft.com/office/powerpoint/2010/main" val="4188454868"/>
              </p:ext>
            </p:extLst>
          </p:nvPr>
        </p:nvGraphicFramePr>
        <p:xfrm>
          <a:off x="457198" y="3354041"/>
          <a:ext cx="3719946" cy="1071465"/>
        </p:xfrm>
        <a:graphic>
          <a:graphicData uri="http://schemas.openxmlformats.org/drawingml/2006/table">
            <a:tbl>
              <a:tblPr firstRow="1" bandRow="1">
                <a:tableStyleId>{5C22544A-7EE6-4342-B048-85BDC9FD1C3A}</a:tableStyleId>
              </a:tblPr>
              <a:tblGrid>
                <a:gridCol w="1859973">
                  <a:extLst>
                    <a:ext uri="{9D8B030D-6E8A-4147-A177-3AD203B41FA5}">
                      <a16:colId xmlns:a16="http://schemas.microsoft.com/office/drawing/2014/main" xmlns="" val="818281705"/>
                    </a:ext>
                  </a:extLst>
                </a:gridCol>
                <a:gridCol w="1859973">
                  <a:extLst>
                    <a:ext uri="{9D8B030D-6E8A-4147-A177-3AD203B41FA5}">
                      <a16:colId xmlns:a16="http://schemas.microsoft.com/office/drawing/2014/main" xmlns="" val="775153983"/>
                    </a:ext>
                  </a:extLst>
                </a:gridCol>
              </a:tblGrid>
              <a:tr h="357155">
                <a:tc>
                  <a:txBody>
                    <a:bodyPr/>
                    <a:lstStyle/>
                    <a:p>
                      <a:r>
                        <a:rPr lang="en-US" dirty="0"/>
                        <a:t>      Usage Of Data </a:t>
                      </a:r>
                    </a:p>
                  </a:txBody>
                  <a:tcPr/>
                </a:tc>
                <a:tc>
                  <a:txBody>
                    <a:bodyPr/>
                    <a:lstStyle/>
                    <a:p>
                      <a:r>
                        <a:rPr lang="en-US" dirty="0"/>
                        <a:t> Number OF Samples</a:t>
                      </a:r>
                    </a:p>
                  </a:txBody>
                  <a:tcPr/>
                </a:tc>
                <a:extLst>
                  <a:ext uri="{0D108BD9-81ED-4DB2-BD59-A6C34878D82A}">
                    <a16:rowId xmlns:a16="http://schemas.microsoft.com/office/drawing/2014/main" xmlns="" val="1203782989"/>
                  </a:ext>
                </a:extLst>
              </a:tr>
              <a:tr h="357155">
                <a:tc>
                  <a:txBody>
                    <a:bodyPr/>
                    <a:lstStyle/>
                    <a:p>
                      <a:r>
                        <a:rPr lang="en-US" sz="1600" dirty="0"/>
                        <a:t>           Train</a:t>
                      </a:r>
                    </a:p>
                  </a:txBody>
                  <a:tcPr/>
                </a:tc>
                <a:tc>
                  <a:txBody>
                    <a:bodyPr/>
                    <a:lstStyle/>
                    <a:p>
                      <a:r>
                        <a:rPr lang="en-US" sz="1600" dirty="0"/>
                        <a:t>    600 Samples</a:t>
                      </a:r>
                    </a:p>
                  </a:txBody>
                  <a:tcPr/>
                </a:tc>
                <a:extLst>
                  <a:ext uri="{0D108BD9-81ED-4DB2-BD59-A6C34878D82A}">
                    <a16:rowId xmlns:a16="http://schemas.microsoft.com/office/drawing/2014/main" xmlns="" val="2808327229"/>
                  </a:ext>
                </a:extLst>
              </a:tr>
              <a:tr h="357155">
                <a:tc>
                  <a:txBody>
                    <a:bodyPr/>
                    <a:lstStyle/>
                    <a:p>
                      <a:r>
                        <a:rPr lang="en-US" sz="1600" dirty="0"/>
                        <a:t>       Validation</a:t>
                      </a:r>
                    </a:p>
                  </a:txBody>
                  <a:tcPr/>
                </a:tc>
                <a:tc>
                  <a:txBody>
                    <a:bodyPr/>
                    <a:lstStyle/>
                    <a:p>
                      <a:r>
                        <a:rPr lang="en-US" sz="1600" dirty="0"/>
                        <a:t>    300 Samples</a:t>
                      </a:r>
                    </a:p>
                  </a:txBody>
                  <a:tcPr/>
                </a:tc>
                <a:extLst>
                  <a:ext uri="{0D108BD9-81ED-4DB2-BD59-A6C34878D82A}">
                    <a16:rowId xmlns:a16="http://schemas.microsoft.com/office/drawing/2014/main" xmlns="" val="3452044850"/>
                  </a:ext>
                </a:extLst>
              </a:tr>
            </a:tbl>
          </a:graphicData>
        </a:graphic>
      </p:graphicFrame>
    </p:spTree>
    <p:extLst>
      <p:ext uri="{BB962C8B-B14F-4D97-AF65-F5344CB8AC3E}">
        <p14:creationId xmlns:p14="http://schemas.microsoft.com/office/powerpoint/2010/main" val="39467912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chemeClr val="tx1"/>
                </a:solidFill>
              </a:rPr>
              <a:t>Dataset</a:t>
            </a:r>
          </a:p>
          <a:p>
            <a:r>
              <a:rPr lang="en-US" sz="2000" dirty="0">
                <a:solidFill>
                  <a:srgbClr val="FF0000"/>
                </a:solidFill>
              </a:rPr>
              <a:t>System Architecture 1</a:t>
            </a:r>
          </a:p>
          <a:p>
            <a:r>
              <a:rPr lang="en-US" sz="2000" dirty="0">
                <a:solidFill>
                  <a:schemeClr val="tx1">
                    <a:lumMod val="85000"/>
                    <a:lumOff val="15000"/>
                  </a:schemeClr>
                </a:solidFill>
              </a:rPr>
              <a:t>System Architecture</a:t>
            </a:r>
            <a:r>
              <a:rPr lang="ar-EG" sz="2000" dirty="0">
                <a:solidFill>
                  <a:schemeClr val="tx1">
                    <a:lumMod val="85000"/>
                    <a:lumOff val="15000"/>
                  </a:schemeClr>
                </a:solidFill>
              </a:rPr>
              <a:t> </a:t>
            </a:r>
            <a:r>
              <a:rPr lang="en-US" sz="2000" dirty="0">
                <a:solidFill>
                  <a:schemeClr val="tx1">
                    <a:lumMod val="85000"/>
                    <a:lumOff val="15000"/>
                  </a:schemeClr>
                </a:solidFill>
              </a:rPr>
              <a:t>2</a:t>
            </a:r>
            <a:r>
              <a:rPr lang="ar-EG" sz="2000" dirty="0">
                <a:solidFill>
                  <a:schemeClr val="tx1">
                    <a:lumMod val="85000"/>
                    <a:lumOff val="15000"/>
                  </a:schemeClr>
                </a:solidFill>
              </a:rPr>
              <a:t> </a:t>
            </a:r>
            <a:endParaRPr lang="en-US" sz="2000" dirty="0">
              <a:solidFill>
                <a:schemeClr val="tx1">
                  <a:lumMod val="85000"/>
                  <a:lumOff val="15000"/>
                </a:schemeClr>
              </a:solidFill>
            </a:endParaRPr>
          </a:p>
          <a:p>
            <a:r>
              <a:rPr lang="en-US" sz="2000" dirty="0">
                <a:solidFill>
                  <a:schemeClr val="tx1">
                    <a:lumMod val="85000"/>
                    <a:lumOff val="15000"/>
                  </a:schemeClr>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2164459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System Steps</a:t>
            </a:r>
            <a:endParaRPr lang="ar-EG" dirty="0"/>
          </a:p>
        </p:txBody>
      </p:sp>
      <p:sp>
        <p:nvSpPr>
          <p:cNvPr id="3" name="Slide Number Placeholder 2"/>
          <p:cNvSpPr>
            <a:spLocks noGrp="1"/>
          </p:cNvSpPr>
          <p:nvPr>
            <p:ph type="sldNum" sz="quarter" idx="12"/>
          </p:nvPr>
        </p:nvSpPr>
        <p:spPr>
          <a:xfrm>
            <a:off x="7849887" y="4869656"/>
            <a:ext cx="984019" cy="273844"/>
          </a:xfrm>
        </p:spPr>
        <p:txBody>
          <a:bodyPr/>
          <a:lstStyle/>
          <a:p>
            <a:pPr marL="0" lvl="0" indent="0" algn="l" rtl="0">
              <a:spcBef>
                <a:spcPts val="0"/>
              </a:spcBef>
              <a:spcAft>
                <a:spcPts val="0"/>
              </a:spcAft>
              <a:buNone/>
            </a:pPr>
            <a:fld id="{00000000-1234-1234-1234-123412341234}" type="slidenum">
              <a:rPr lang="en" smtClean="0"/>
              <a:t>16</a:t>
            </a:fld>
            <a:endParaRPr lang="en"/>
          </a:p>
        </p:txBody>
      </p:sp>
      <p:pic>
        <p:nvPicPr>
          <p:cNvPr id="4" name="Content Placeholder 6">
            <a:extLst>
              <a:ext uri="{FF2B5EF4-FFF2-40B4-BE49-F238E27FC236}">
                <a16:creationId xmlns:a16="http://schemas.microsoft.com/office/drawing/2014/main" xmlns="" id="{4D90FB34-C4B6-42D7-9317-5BBF026B8136}"/>
              </a:ext>
            </a:extLst>
          </p:cNvPr>
          <p:cNvPicPr>
            <a:picLocks noChangeAspect="1"/>
          </p:cNvPicPr>
          <p:nvPr/>
        </p:nvPicPr>
        <p:blipFill>
          <a:blip r:embed="rId2"/>
          <a:stretch>
            <a:fillRect/>
          </a:stretch>
        </p:blipFill>
        <p:spPr>
          <a:xfrm>
            <a:off x="909452" y="1785363"/>
            <a:ext cx="7457308" cy="581025"/>
          </a:xfrm>
          <a:prstGeom prst="rect">
            <a:avLst/>
          </a:prstGeom>
        </p:spPr>
      </p:pic>
      <p:pic>
        <p:nvPicPr>
          <p:cNvPr id="5" name="Picture 4">
            <a:extLst>
              <a:ext uri="{FF2B5EF4-FFF2-40B4-BE49-F238E27FC236}">
                <a16:creationId xmlns:a16="http://schemas.microsoft.com/office/drawing/2014/main" xmlns="" id="{E49FA4EA-C738-4BDB-A1B2-CD4D04E7C606}"/>
              </a:ext>
            </a:extLst>
          </p:cNvPr>
          <p:cNvPicPr>
            <a:picLocks noChangeAspect="1"/>
          </p:cNvPicPr>
          <p:nvPr/>
        </p:nvPicPr>
        <p:blipFill>
          <a:blip r:embed="rId3"/>
          <a:stretch>
            <a:fillRect/>
          </a:stretch>
        </p:blipFill>
        <p:spPr>
          <a:xfrm>
            <a:off x="909452" y="2714199"/>
            <a:ext cx="7310623" cy="2037746"/>
          </a:xfrm>
          <a:prstGeom prst="rect">
            <a:avLst/>
          </a:prstGeom>
        </p:spPr>
      </p:pic>
    </p:spTree>
    <p:extLst>
      <p:ext uri="{BB962C8B-B14F-4D97-AF65-F5344CB8AC3E}">
        <p14:creationId xmlns:p14="http://schemas.microsoft.com/office/powerpoint/2010/main" val="16533814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E98B27-1A6B-431C-A7C8-5F89FF829844}"/>
              </a:ext>
            </a:extLst>
          </p:cNvPr>
          <p:cNvSpPr>
            <a:spLocks noGrp="1"/>
          </p:cNvSpPr>
          <p:nvPr>
            <p:ph type="title"/>
          </p:nvPr>
        </p:nvSpPr>
        <p:spPr/>
        <p:txBody>
          <a:bodyPr>
            <a:normAutofit/>
          </a:bodyPr>
          <a:lstStyle/>
          <a:p>
            <a:r>
              <a:rPr lang="en-US" sz="2800" b="1" dirty="0">
                <a:solidFill>
                  <a:schemeClr val="tx1"/>
                </a:solidFill>
              </a:rPr>
              <a:t>Detection Model Architecture (YOLOv3)</a:t>
            </a:r>
          </a:p>
        </p:txBody>
      </p:sp>
      <p:sp>
        <p:nvSpPr>
          <p:cNvPr id="4" name="Slide Number Placeholder 3">
            <a:extLst>
              <a:ext uri="{FF2B5EF4-FFF2-40B4-BE49-F238E27FC236}">
                <a16:creationId xmlns:a16="http://schemas.microsoft.com/office/drawing/2014/main" xmlns="" id="{484C79F4-4178-4976-93B4-8BDA29338C0F}"/>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17</a:t>
            </a:fld>
            <a:endParaRPr lang="en"/>
          </a:p>
        </p:txBody>
      </p:sp>
      <p:pic>
        <p:nvPicPr>
          <p:cNvPr id="6" name="Content Placeholder 5">
            <a:extLst>
              <a:ext uri="{FF2B5EF4-FFF2-40B4-BE49-F238E27FC236}">
                <a16:creationId xmlns:a16="http://schemas.microsoft.com/office/drawing/2014/main" xmlns="" id="{9BF1DD37-D41B-4BD7-9BF9-353E4EC4D5C4}"/>
              </a:ext>
            </a:extLst>
          </p:cNvPr>
          <p:cNvPicPr>
            <a:picLocks noGrp="1"/>
          </p:cNvPicPr>
          <p:nvPr>
            <p:ph idx="1"/>
          </p:nvPr>
        </p:nvPicPr>
        <p:blipFill rotWithShape="1">
          <a:blip r:embed="rId2"/>
          <a:srcRect l="3604" r="11112"/>
          <a:stretch/>
        </p:blipFill>
        <p:spPr>
          <a:xfrm>
            <a:off x="1019175" y="1384300"/>
            <a:ext cx="6781799" cy="3017838"/>
          </a:xfrm>
          <a:prstGeom prst="rect">
            <a:avLst/>
          </a:prstGeom>
        </p:spPr>
      </p:pic>
      <p:sp>
        <p:nvSpPr>
          <p:cNvPr id="7" name="Arrow: Right 6">
            <a:extLst>
              <a:ext uri="{FF2B5EF4-FFF2-40B4-BE49-F238E27FC236}">
                <a16:creationId xmlns:a16="http://schemas.microsoft.com/office/drawing/2014/main" xmlns="" id="{4EF3C64C-3D92-4EE5-996E-D8A3B026009E}"/>
              </a:ext>
            </a:extLst>
          </p:cNvPr>
          <p:cNvSpPr/>
          <p:nvPr/>
        </p:nvSpPr>
        <p:spPr>
          <a:xfrm>
            <a:off x="7917353" y="4159822"/>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65371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E9F5EF-EF2A-47E6-B1F2-E7997D892CAA}"/>
              </a:ext>
            </a:extLst>
          </p:cNvPr>
          <p:cNvSpPr>
            <a:spLocks noGrp="1"/>
          </p:cNvSpPr>
          <p:nvPr>
            <p:ph type="title"/>
          </p:nvPr>
        </p:nvSpPr>
        <p:spPr/>
        <p:txBody>
          <a:bodyPr>
            <a:normAutofit/>
          </a:bodyPr>
          <a:lstStyle/>
          <a:p>
            <a:r>
              <a:rPr lang="en-US" sz="2800" b="1" dirty="0">
                <a:solidFill>
                  <a:schemeClr val="tx1"/>
                </a:solidFill>
              </a:rPr>
              <a:t>Detection Model Architecture (YOLOv3) Cont.</a:t>
            </a:r>
            <a:endParaRPr lang="en-US" sz="2800" dirty="0"/>
          </a:p>
        </p:txBody>
      </p:sp>
      <p:sp>
        <p:nvSpPr>
          <p:cNvPr id="4" name="Slide Number Placeholder 3">
            <a:extLst>
              <a:ext uri="{FF2B5EF4-FFF2-40B4-BE49-F238E27FC236}">
                <a16:creationId xmlns:a16="http://schemas.microsoft.com/office/drawing/2014/main" xmlns="" id="{54CF7533-3D56-4BAA-B078-B902D3EE6135}"/>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18</a:t>
            </a:fld>
            <a:endParaRPr lang="en"/>
          </a:p>
        </p:txBody>
      </p:sp>
      <p:pic>
        <p:nvPicPr>
          <p:cNvPr id="6" name="Content Placeholder 5">
            <a:extLst>
              <a:ext uri="{FF2B5EF4-FFF2-40B4-BE49-F238E27FC236}">
                <a16:creationId xmlns:a16="http://schemas.microsoft.com/office/drawing/2014/main" xmlns="" id="{E3C85BC6-4892-4829-8539-B6AF960898B8}"/>
              </a:ext>
            </a:extLst>
          </p:cNvPr>
          <p:cNvPicPr>
            <a:picLocks noGrp="1"/>
          </p:cNvPicPr>
          <p:nvPr>
            <p:ph idx="1"/>
          </p:nvPr>
        </p:nvPicPr>
        <p:blipFill rotWithShape="1">
          <a:blip r:embed="rId2">
            <a:extLst>
              <a:ext uri="{28A0092B-C50C-407E-A947-70E740481C1C}">
                <a14:useLocalDpi xmlns:a14="http://schemas.microsoft.com/office/drawing/2010/main" val="0"/>
              </a:ext>
            </a:extLst>
          </a:blip>
          <a:srcRect t="5451" b="4615"/>
          <a:stretch/>
        </p:blipFill>
        <p:spPr bwMode="auto">
          <a:xfrm>
            <a:off x="904875" y="1384299"/>
            <a:ext cx="7315199" cy="32924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506220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2800" b="1" i="1" dirty="0">
                <a:solidFill>
                  <a:schemeClr val="tx1"/>
                </a:solidFill>
              </a:rPr>
              <a:t>System </a:t>
            </a:r>
            <a:r>
              <a:rPr lang="en-US" sz="2800" b="1" i="1" dirty="0" smtClean="0">
                <a:solidFill>
                  <a:schemeClr val="tx1"/>
                </a:solidFill>
              </a:rPr>
              <a:t>Architecture</a:t>
            </a:r>
            <a:r>
              <a:rPr lang="en-US" sz="2800" b="1" i="1" dirty="0">
                <a:solidFill>
                  <a:schemeClr val="tx1"/>
                </a:solidFill>
              </a:rPr>
              <a:t> </a:t>
            </a:r>
            <a:r>
              <a:rPr lang="en-US" sz="2800" b="1" i="1" dirty="0" smtClean="0">
                <a:solidFill>
                  <a:schemeClr val="tx1"/>
                </a:solidFill>
              </a:rPr>
              <a:t>1</a:t>
            </a:r>
            <a:r>
              <a:rPr lang="ar-EG" sz="2800" b="1" dirty="0" smtClean="0">
                <a:solidFill>
                  <a:srgbClr val="FF0000"/>
                </a:solidFill>
              </a:rPr>
              <a:t> </a:t>
            </a:r>
            <a:r>
              <a:rPr lang="en-US" sz="2800" b="1" i="1" dirty="0" smtClean="0">
                <a:solidFill>
                  <a:schemeClr val="tx1"/>
                </a:solidFill>
              </a:rPr>
              <a:t> </a:t>
            </a:r>
            <a:r>
              <a:rPr lang="en-US" sz="2800" b="1" i="1" dirty="0">
                <a:solidFill>
                  <a:schemeClr val="tx1"/>
                </a:solidFill>
              </a:rPr>
              <a:t>Approach</a:t>
            </a:r>
            <a:r>
              <a:rPr lang="ar-EG" sz="2800" b="1" i="1" dirty="0">
                <a:solidFill>
                  <a:schemeClr val="tx1"/>
                </a:solidFill>
              </a:rPr>
              <a:t>:</a:t>
            </a:r>
            <a:endParaRPr lang="en-US" sz="2800" b="1" i="1" dirty="0">
              <a:solidFill>
                <a:schemeClr val="tx1"/>
              </a:solidFill>
            </a:endParaRPr>
          </a:p>
        </p:txBody>
      </p:sp>
      <p:sp>
        <p:nvSpPr>
          <p:cNvPr id="7" name="Content Placeholder 6">
            <a:extLst>
              <a:ext uri="{FF2B5EF4-FFF2-40B4-BE49-F238E27FC236}">
                <a16:creationId xmlns:a16="http://schemas.microsoft.com/office/drawing/2014/main" xmlns="" id="{FFF3D9A2-417E-4241-AEE2-6E1E0D876A7F}"/>
              </a:ext>
            </a:extLst>
          </p:cNvPr>
          <p:cNvSpPr>
            <a:spLocks noGrp="1"/>
          </p:cNvSpPr>
          <p:nvPr>
            <p:ph idx="1"/>
          </p:nvPr>
        </p:nvSpPr>
        <p:spPr/>
        <p:txBody>
          <a:bodyPr>
            <a:normAutofit/>
          </a:bodyPr>
          <a:lstStyle/>
          <a:p>
            <a:pPr marL="0" indent="0">
              <a:buNone/>
            </a:pPr>
            <a:r>
              <a:rPr lang="en-US" sz="2000" dirty="0">
                <a:solidFill>
                  <a:schemeClr val="tx1"/>
                </a:solidFill>
              </a:rPr>
              <a:t>   </a:t>
            </a:r>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19</a:t>
            </a:fld>
            <a:endParaRPr lang="en"/>
          </a:p>
        </p:txBody>
      </p:sp>
      <p:sp>
        <p:nvSpPr>
          <p:cNvPr id="6" name="Subtitle 2"/>
          <p:cNvSpPr txBox="1">
            <a:spLocks/>
          </p:cNvSpPr>
          <p:nvPr/>
        </p:nvSpPr>
        <p:spPr>
          <a:xfrm>
            <a:off x="1000126" y="1384562"/>
            <a:ext cx="6572250" cy="2663564"/>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ar-EG" sz="2000" dirty="0">
              <a:solidFill>
                <a:schemeClr val="accent6">
                  <a:lumMod val="50000"/>
                </a:schemeClr>
              </a:solidFill>
              <a:latin typeface="+mn-lt"/>
            </a:endParaRPr>
          </a:p>
          <a:p>
            <a:pPr algn="ctr"/>
            <a:endParaRPr lang="ar-EG" sz="2000" dirty="0">
              <a:solidFill>
                <a:schemeClr val="accent6">
                  <a:lumMod val="50000"/>
                </a:schemeClr>
              </a:solidFill>
              <a:latin typeface="+mn-lt"/>
            </a:endParaRPr>
          </a:p>
        </p:txBody>
      </p:sp>
      <p:sp>
        <p:nvSpPr>
          <p:cNvPr id="9" name="Scroll: Horizontal 8">
            <a:extLst>
              <a:ext uri="{FF2B5EF4-FFF2-40B4-BE49-F238E27FC236}">
                <a16:creationId xmlns:a16="http://schemas.microsoft.com/office/drawing/2014/main" xmlns="" id="{F1CE43BC-4776-451F-ABB8-AE3D634839E4}"/>
              </a:ext>
            </a:extLst>
          </p:cNvPr>
          <p:cNvSpPr/>
          <p:nvPr/>
        </p:nvSpPr>
        <p:spPr>
          <a:xfrm>
            <a:off x="822960" y="1647824"/>
            <a:ext cx="7543800" cy="2881419"/>
          </a:xfrm>
          <a:prstGeom prst="horizontalScroll">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sz="1800" dirty="0">
                <a:solidFill>
                  <a:schemeClr val="tx1"/>
                </a:solidFill>
              </a:rPr>
              <a:t>-We Assume That Each Sign As A Class So That We Have (43) Class</a:t>
            </a:r>
          </a:p>
          <a:p>
            <a:pPr marL="0" indent="0">
              <a:buNone/>
            </a:pPr>
            <a:endParaRPr lang="en-US" sz="1800" dirty="0">
              <a:solidFill>
                <a:schemeClr val="tx1"/>
              </a:solidFill>
            </a:endParaRPr>
          </a:p>
          <a:p>
            <a:pPr marL="0" indent="0">
              <a:buNone/>
            </a:pPr>
            <a:r>
              <a:rPr lang="en-US" sz="1800" dirty="0">
                <a:solidFill>
                  <a:schemeClr val="tx1"/>
                </a:solidFill>
              </a:rPr>
              <a:t>-We Discovered That It Was Too Slow With Low Accuracy </a:t>
            </a:r>
          </a:p>
          <a:p>
            <a:pPr algn="ctr"/>
            <a:r>
              <a:rPr lang="en-US" dirty="0"/>
              <a:t> </a:t>
            </a:r>
          </a:p>
        </p:txBody>
      </p:sp>
    </p:spTree>
    <p:extLst>
      <p:ext uri="{BB962C8B-B14F-4D97-AF65-F5344CB8AC3E}">
        <p14:creationId xmlns:p14="http://schemas.microsoft.com/office/powerpoint/2010/main" val="37055829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915" y="964905"/>
            <a:ext cx="7543800" cy="765544"/>
          </a:xfrm>
        </p:spPr>
        <p:txBody>
          <a:bodyPr>
            <a:normAutofit fontScale="90000"/>
          </a:bodyPr>
          <a:lstStyle/>
          <a:p>
            <a:r>
              <a:rPr lang="en-US" dirty="0"/>
              <a:t>Members</a:t>
            </a:r>
          </a:p>
        </p:txBody>
      </p:sp>
      <p:sp>
        <p:nvSpPr>
          <p:cNvPr id="3" name="Text Placeholder 2"/>
          <p:cNvSpPr>
            <a:spLocks noGrp="1"/>
          </p:cNvSpPr>
          <p:nvPr>
            <p:ph type="body" idx="1"/>
          </p:nvPr>
        </p:nvSpPr>
        <p:spPr>
          <a:xfrm>
            <a:off x="3425169" y="1730450"/>
            <a:ext cx="3416057" cy="2709932"/>
          </a:xfrm>
        </p:spPr>
        <p:txBody>
          <a:bodyPr>
            <a:normAutofit fontScale="92500" lnSpcReduction="10000"/>
          </a:bodyPr>
          <a:lstStyle/>
          <a:p>
            <a:r>
              <a:rPr lang="en-US" sz="2100" dirty="0"/>
              <a:t>Team members:</a:t>
            </a:r>
          </a:p>
          <a:p>
            <a:pPr lvl="1"/>
            <a:r>
              <a:rPr lang="en-US" sz="2100" dirty="0">
                <a:solidFill>
                  <a:schemeClr val="tx1"/>
                </a:solidFill>
              </a:rPr>
              <a:t>1) Mina Leon</a:t>
            </a:r>
          </a:p>
          <a:p>
            <a:pPr lvl="1"/>
            <a:r>
              <a:rPr lang="en-US" sz="2100" dirty="0">
                <a:solidFill>
                  <a:schemeClr val="tx1"/>
                </a:solidFill>
              </a:rPr>
              <a:t>2) Sayed Ashraf</a:t>
            </a:r>
          </a:p>
          <a:p>
            <a:pPr lvl="1"/>
            <a:r>
              <a:rPr lang="en-US" sz="2100" dirty="0">
                <a:solidFill>
                  <a:schemeClr val="tx1"/>
                </a:solidFill>
              </a:rPr>
              <a:t>3) Ghaly Mansour</a:t>
            </a:r>
          </a:p>
          <a:p>
            <a:pPr lvl="1"/>
            <a:r>
              <a:rPr lang="en-US" sz="2100" dirty="0">
                <a:solidFill>
                  <a:schemeClr val="tx1"/>
                </a:solidFill>
              </a:rPr>
              <a:t>4) Tariq Ziad</a:t>
            </a:r>
          </a:p>
          <a:p>
            <a:r>
              <a:rPr lang="en-US" sz="2100" dirty="0"/>
              <a:t>Supervisors:</a:t>
            </a:r>
          </a:p>
          <a:p>
            <a:pPr lvl="1"/>
            <a:r>
              <a:rPr lang="en-US" sz="2100" dirty="0">
                <a:solidFill>
                  <a:schemeClr val="tx1"/>
                </a:solidFill>
              </a:rPr>
              <a:t>Doc / Hala Musher</a:t>
            </a:r>
          </a:p>
          <a:p>
            <a:pPr lvl="1"/>
            <a:r>
              <a:rPr lang="en-US" sz="2100" dirty="0">
                <a:solidFill>
                  <a:schemeClr val="tx1"/>
                </a:solidFill>
              </a:rPr>
              <a:t>TA /  Menna</a:t>
            </a:r>
            <a:r>
              <a:rPr lang="ar-EG" sz="2100" dirty="0">
                <a:solidFill>
                  <a:schemeClr val="tx1"/>
                </a:solidFill>
              </a:rPr>
              <a:t> </a:t>
            </a:r>
            <a:r>
              <a:rPr lang="en-US" sz="2100" dirty="0">
                <a:solidFill>
                  <a:schemeClr val="tx1"/>
                </a:solidFill>
              </a:rPr>
              <a:t>TullahMamdouh</a:t>
            </a:r>
            <a:r>
              <a:rPr lang="en-US" sz="2100" dirty="0"/>
              <a:t>  </a:t>
            </a:r>
            <a:endParaRPr lang="ar-EG" sz="2100" dirty="0"/>
          </a:p>
          <a:p>
            <a:endParaRPr lang="en-US" dirty="0"/>
          </a:p>
        </p:txBody>
      </p:sp>
    </p:spTree>
    <p:extLst>
      <p:ext uri="{BB962C8B-B14F-4D97-AF65-F5344CB8AC3E}">
        <p14:creationId xmlns:p14="http://schemas.microsoft.com/office/powerpoint/2010/main" val="11281255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3988E0BA-A173-4565-8CA7-EE1FA127575B}"/>
              </a:ext>
            </a:extLst>
          </p:cNvPr>
          <p:cNvSpPr>
            <a:spLocks noGrp="1"/>
          </p:cNvSpPr>
          <p:nvPr>
            <p:ph type="title"/>
          </p:nvPr>
        </p:nvSpPr>
        <p:spPr/>
        <p:txBody>
          <a:bodyPr>
            <a:normAutofit/>
          </a:bodyPr>
          <a:lstStyle/>
          <a:p>
            <a:endParaRPr lang="en-US" sz="2800" dirty="0"/>
          </a:p>
        </p:txBody>
      </p:sp>
      <p:sp>
        <p:nvSpPr>
          <p:cNvPr id="3" name="Slide Number Placeholder 2">
            <a:extLst>
              <a:ext uri="{FF2B5EF4-FFF2-40B4-BE49-F238E27FC236}">
                <a16:creationId xmlns:a16="http://schemas.microsoft.com/office/drawing/2014/main" xmlns="" id="{890BDEEF-8FB0-4356-BD43-E39FB3DEB0C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20</a:t>
            </a:fld>
            <a:endParaRPr lang="en"/>
          </a:p>
        </p:txBody>
      </p:sp>
      <p:pic>
        <p:nvPicPr>
          <p:cNvPr id="6" name="1">
            <a:hlinkClick r:id="" action="ppaction://media"/>
            <a:extLst>
              <a:ext uri="{FF2B5EF4-FFF2-40B4-BE49-F238E27FC236}">
                <a16:creationId xmlns:a16="http://schemas.microsoft.com/office/drawing/2014/main" xmlns="" id="{2548E171-91A1-4AB9-85B5-AEE237296BC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4736592"/>
          </a:xfrm>
          <a:prstGeom prst="rect">
            <a:avLst/>
          </a:prstGeom>
        </p:spPr>
      </p:pic>
      <p:sp>
        <p:nvSpPr>
          <p:cNvPr id="2" name="TextBox 1">
            <a:extLst>
              <a:ext uri="{FF2B5EF4-FFF2-40B4-BE49-F238E27FC236}">
                <a16:creationId xmlns:a16="http://schemas.microsoft.com/office/drawing/2014/main" xmlns="" id="{7DEB27BE-5260-4C3C-8296-4654C796A161}"/>
              </a:ext>
            </a:extLst>
          </p:cNvPr>
          <p:cNvSpPr txBox="1"/>
          <p:nvPr/>
        </p:nvSpPr>
        <p:spPr>
          <a:xfrm>
            <a:off x="510713" y="341481"/>
            <a:ext cx="1354663" cy="1015663"/>
          </a:xfrm>
          <a:prstGeom prst="rect">
            <a:avLst/>
          </a:prstGeom>
          <a:solidFill>
            <a:schemeClr val="accent2"/>
          </a:solidFill>
        </p:spPr>
        <p:txBody>
          <a:bodyPr wrap="square" rtlCol="0">
            <a:spAutoFit/>
          </a:bodyPr>
          <a:lstStyle/>
          <a:p>
            <a:pPr algn="ctr"/>
            <a:r>
              <a:rPr lang="en-US" sz="2000" b="0" i="0" dirty="0">
                <a:solidFill>
                  <a:schemeClr val="bg1"/>
                </a:solidFill>
                <a:effectLst/>
                <a:latin typeface="Helvetica Neue"/>
              </a:rPr>
              <a:t>YOLOv3 training (classes) </a:t>
            </a:r>
            <a:endParaRPr lang="en-US" sz="2000" dirty="0">
              <a:solidFill>
                <a:schemeClr val="bg1"/>
              </a:solidFill>
            </a:endParaRPr>
          </a:p>
        </p:txBody>
      </p:sp>
    </p:spTree>
    <p:extLst>
      <p:ext uri="{BB962C8B-B14F-4D97-AF65-F5344CB8AC3E}">
        <p14:creationId xmlns:p14="http://schemas.microsoft.com/office/powerpoint/2010/main" val="372631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1708BA-EA40-48EB-BF04-A8D31EBDB0A1}"/>
              </a:ext>
            </a:extLst>
          </p:cNvPr>
          <p:cNvSpPr>
            <a:spLocks noGrp="1"/>
          </p:cNvSpPr>
          <p:nvPr>
            <p:ph type="title"/>
          </p:nvPr>
        </p:nvSpPr>
        <p:spPr/>
        <p:txBody>
          <a:bodyPr>
            <a:normAutofit/>
          </a:bodyPr>
          <a:lstStyle/>
          <a:p>
            <a:r>
              <a:rPr lang="en-US" sz="2800" b="1" dirty="0">
                <a:solidFill>
                  <a:schemeClr val="tx1"/>
                </a:solidFill>
              </a:rPr>
              <a:t>Classification Model Architecture</a:t>
            </a:r>
            <a:endParaRPr lang="en-US" sz="2800" dirty="0"/>
          </a:p>
        </p:txBody>
      </p:sp>
      <p:sp>
        <p:nvSpPr>
          <p:cNvPr id="4" name="Slide Number Placeholder 3">
            <a:extLst>
              <a:ext uri="{FF2B5EF4-FFF2-40B4-BE49-F238E27FC236}">
                <a16:creationId xmlns:a16="http://schemas.microsoft.com/office/drawing/2014/main" xmlns="" id="{413A4C62-732E-4400-9D8B-C87CB3087BB5}"/>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21</a:t>
            </a:fld>
            <a:endParaRPr lang="en"/>
          </a:p>
        </p:txBody>
      </p:sp>
      <p:sp>
        <p:nvSpPr>
          <p:cNvPr id="6" name="Content Placeholder 5">
            <a:extLst>
              <a:ext uri="{FF2B5EF4-FFF2-40B4-BE49-F238E27FC236}">
                <a16:creationId xmlns:a16="http://schemas.microsoft.com/office/drawing/2014/main" xmlns="" id="{451EAA84-5F0B-4510-8887-C6E6AD9D2454}"/>
              </a:ext>
            </a:extLst>
          </p:cNvPr>
          <p:cNvSpPr>
            <a:spLocks noGrp="1"/>
          </p:cNvSpPr>
          <p:nvPr>
            <p:ph idx="1"/>
          </p:nvPr>
        </p:nvSpPr>
        <p:spPr>
          <a:prstGeom prst="horizontalScroll">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r>
              <a:rPr lang="en-US" sz="1600" dirty="0">
                <a:solidFill>
                  <a:schemeClr val="tx1"/>
                </a:solidFill>
                <a:latin typeface="+mn-lt"/>
              </a:rPr>
              <a:t>  </a:t>
            </a:r>
            <a:r>
              <a:rPr lang="en-US" sz="2000" dirty="0">
                <a:solidFill>
                  <a:schemeClr val="tx1"/>
                </a:solidFill>
                <a:latin typeface="+mn-lt"/>
              </a:rPr>
              <a:t> -We </a:t>
            </a:r>
            <a:r>
              <a:rPr lang="en-US" sz="2000" dirty="0" smtClean="0">
                <a:solidFill>
                  <a:schemeClr val="tx1"/>
                </a:solidFill>
                <a:latin typeface="+mn-lt"/>
              </a:rPr>
              <a:t>Train </a:t>
            </a:r>
            <a:r>
              <a:rPr lang="en-US" sz="2000" dirty="0">
                <a:solidFill>
                  <a:schemeClr val="tx1"/>
                </a:solidFill>
                <a:latin typeface="+mn-lt"/>
              </a:rPr>
              <a:t>(VGG16). </a:t>
            </a:r>
          </a:p>
          <a:p>
            <a:pPr marL="0" indent="0">
              <a:buNone/>
            </a:pPr>
            <a:r>
              <a:rPr lang="en-US" sz="2000" dirty="0">
                <a:solidFill>
                  <a:schemeClr val="tx1"/>
                </a:solidFill>
              </a:rPr>
              <a:t>   -This Model </a:t>
            </a:r>
            <a:r>
              <a:rPr lang="en-US" sz="2000" dirty="0">
                <a:solidFill>
                  <a:schemeClr val="tx1"/>
                </a:solidFill>
                <a:latin typeface="+mn-lt"/>
              </a:rPr>
              <a:t>Reach a good accuracy only 97.5% </a:t>
            </a:r>
            <a:endParaRPr lang="ar-EG" sz="2000" dirty="0">
              <a:solidFill>
                <a:schemeClr val="tx1"/>
              </a:solidFill>
              <a:latin typeface="+mn-lt"/>
            </a:endParaRPr>
          </a:p>
          <a:p>
            <a:pPr marL="0" indent="0">
              <a:buNone/>
            </a:pPr>
            <a:endParaRPr lang="en-US" dirty="0">
              <a:solidFill>
                <a:schemeClr val="tx1"/>
              </a:solidFill>
            </a:endParaRPr>
          </a:p>
        </p:txBody>
      </p:sp>
    </p:spTree>
    <p:extLst>
      <p:ext uri="{BB962C8B-B14F-4D97-AF65-F5344CB8AC3E}">
        <p14:creationId xmlns:p14="http://schemas.microsoft.com/office/powerpoint/2010/main" val="292384793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587CFC-B54C-4C35-9344-776DC73845CB}"/>
              </a:ext>
            </a:extLst>
          </p:cNvPr>
          <p:cNvSpPr>
            <a:spLocks noGrp="1"/>
          </p:cNvSpPr>
          <p:nvPr>
            <p:ph type="title"/>
          </p:nvPr>
        </p:nvSpPr>
        <p:spPr/>
        <p:txBody>
          <a:bodyPr>
            <a:normAutofit/>
          </a:bodyPr>
          <a:lstStyle/>
          <a:p>
            <a:r>
              <a:rPr lang="en-US" sz="2800" b="1" dirty="0">
                <a:solidFill>
                  <a:schemeClr val="tx1"/>
                </a:solidFill>
              </a:rPr>
              <a:t>Classification Model Architecture(cont)</a:t>
            </a:r>
            <a:endParaRPr lang="en-US" sz="2800" dirty="0"/>
          </a:p>
        </p:txBody>
      </p:sp>
      <p:sp>
        <p:nvSpPr>
          <p:cNvPr id="4" name="Slide Number Placeholder 3">
            <a:extLst>
              <a:ext uri="{FF2B5EF4-FFF2-40B4-BE49-F238E27FC236}">
                <a16:creationId xmlns:a16="http://schemas.microsoft.com/office/drawing/2014/main" xmlns="" id="{F3D5A48F-ADBE-45C4-AC7D-EAFECF874297}"/>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22</a:t>
            </a:fld>
            <a:endParaRPr lang="en"/>
          </a:p>
        </p:txBody>
      </p:sp>
      <p:pic>
        <p:nvPicPr>
          <p:cNvPr id="5" name="Content Placeholder 4">
            <a:extLst>
              <a:ext uri="{FF2B5EF4-FFF2-40B4-BE49-F238E27FC236}">
                <a16:creationId xmlns:a16="http://schemas.microsoft.com/office/drawing/2014/main" xmlns="" id="{84B0F637-1A2B-40F2-81A0-B849DD889DE7}"/>
              </a:ext>
            </a:extLst>
          </p:cNvPr>
          <p:cNvPicPr>
            <a:picLocks noGrp="1" noChangeAspect="1"/>
          </p:cNvPicPr>
          <p:nvPr>
            <p:ph idx="1"/>
          </p:nvPr>
        </p:nvPicPr>
        <p:blipFill>
          <a:blip r:embed="rId2"/>
          <a:stretch>
            <a:fillRect/>
          </a:stretch>
        </p:blipFill>
        <p:spPr>
          <a:xfrm>
            <a:off x="822959" y="1384299"/>
            <a:ext cx="7586403" cy="3197225"/>
          </a:xfrm>
        </p:spPr>
      </p:pic>
    </p:spTree>
    <p:extLst>
      <p:ext uri="{BB962C8B-B14F-4D97-AF65-F5344CB8AC3E}">
        <p14:creationId xmlns:p14="http://schemas.microsoft.com/office/powerpoint/2010/main" val="26115853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45BAC9-6AC7-44B2-B5EB-FD1EA7552F3F}"/>
              </a:ext>
            </a:extLst>
          </p:cNvPr>
          <p:cNvSpPr>
            <a:spLocks noGrp="1"/>
          </p:cNvSpPr>
          <p:nvPr>
            <p:ph type="title"/>
          </p:nvPr>
        </p:nvSpPr>
        <p:spPr/>
        <p:txBody>
          <a:bodyPr>
            <a:normAutofit/>
          </a:bodyPr>
          <a:lstStyle/>
          <a:p>
            <a:r>
              <a:rPr lang="en-US" sz="2800" dirty="0"/>
              <a:t>Problem With First </a:t>
            </a:r>
            <a:r>
              <a:rPr lang="en-US" sz="2800" dirty="0"/>
              <a:t>Architecture </a:t>
            </a:r>
          </a:p>
        </p:txBody>
      </p:sp>
      <p:sp>
        <p:nvSpPr>
          <p:cNvPr id="3" name="Content Placeholder 2">
            <a:extLst>
              <a:ext uri="{FF2B5EF4-FFF2-40B4-BE49-F238E27FC236}">
                <a16:creationId xmlns:a16="http://schemas.microsoft.com/office/drawing/2014/main" xmlns="" id="{A3231C74-4543-4A80-8642-DBA84121690C}"/>
              </a:ext>
            </a:extLst>
          </p:cNvPr>
          <p:cNvSpPr>
            <a:spLocks noGrp="1"/>
          </p:cNvSpPr>
          <p:nvPr>
            <p:ph idx="1"/>
          </p:nvPr>
        </p:nvSpPr>
        <p:spPr/>
        <p:txBody>
          <a:bodyPr/>
          <a:lstStyle/>
          <a:p>
            <a:pPr marL="0" indent="0">
              <a:buNone/>
            </a:pPr>
            <a:endParaRPr lang="en-US" dirty="0"/>
          </a:p>
          <a:p>
            <a:endParaRPr lang="en-US"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xmlns="" id="{9729151B-8203-46FE-AA8F-35C6F74926D2}"/>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23</a:t>
            </a:fld>
            <a:endParaRPr lang="en"/>
          </a:p>
        </p:txBody>
      </p:sp>
      <p:sp>
        <p:nvSpPr>
          <p:cNvPr id="6" name="Callout: Down Arrow 5">
            <a:extLst>
              <a:ext uri="{FF2B5EF4-FFF2-40B4-BE49-F238E27FC236}">
                <a16:creationId xmlns:a16="http://schemas.microsoft.com/office/drawing/2014/main" xmlns="" id="{6D7F52F9-069D-48F5-A418-0B4770FF8084}"/>
              </a:ext>
            </a:extLst>
          </p:cNvPr>
          <p:cNvSpPr/>
          <p:nvPr/>
        </p:nvSpPr>
        <p:spPr>
          <a:xfrm>
            <a:off x="822960" y="1384301"/>
            <a:ext cx="7520940" cy="2030047"/>
          </a:xfrm>
          <a:prstGeom prst="downArrowCallou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accent6">
                    <a:lumMod val="50000"/>
                  </a:schemeClr>
                </a:solidFill>
                <a:latin typeface="+mn-lt"/>
              </a:rPr>
              <a:t>Connection Between Detection and Recognition </a:t>
            </a:r>
            <a:r>
              <a:rPr lang="en-US" dirty="0">
                <a:solidFill>
                  <a:schemeClr val="accent6">
                    <a:lumMod val="50000"/>
                  </a:schemeClr>
                </a:solidFill>
              </a:rPr>
              <a:t>M</a:t>
            </a:r>
            <a:r>
              <a:rPr lang="en-US" sz="1800" dirty="0">
                <a:solidFill>
                  <a:schemeClr val="accent6">
                    <a:lumMod val="50000"/>
                  </a:schemeClr>
                </a:solidFill>
                <a:latin typeface="+mn-lt"/>
              </a:rPr>
              <a:t>odel </a:t>
            </a:r>
            <a:r>
              <a:rPr lang="en-US" dirty="0">
                <a:solidFill>
                  <a:schemeClr val="accent6">
                    <a:lumMod val="50000"/>
                  </a:schemeClr>
                </a:solidFill>
              </a:rPr>
              <a:t>W</a:t>
            </a:r>
            <a:r>
              <a:rPr lang="en-US" sz="1800" dirty="0">
                <a:solidFill>
                  <a:schemeClr val="accent6">
                    <a:lumMod val="50000"/>
                  </a:schemeClr>
                </a:solidFill>
                <a:latin typeface="+mn-lt"/>
              </a:rPr>
              <a:t>as </a:t>
            </a:r>
            <a:r>
              <a:rPr lang="en-US" dirty="0">
                <a:solidFill>
                  <a:schemeClr val="accent6">
                    <a:lumMod val="50000"/>
                  </a:schemeClr>
                </a:solidFill>
              </a:rPr>
              <a:t>V</a:t>
            </a:r>
            <a:r>
              <a:rPr lang="en-US" sz="1800" dirty="0">
                <a:solidFill>
                  <a:schemeClr val="accent6">
                    <a:lumMod val="50000"/>
                  </a:schemeClr>
                </a:solidFill>
                <a:latin typeface="+mn-lt"/>
              </a:rPr>
              <a:t>ery </a:t>
            </a:r>
            <a:r>
              <a:rPr lang="en-US" dirty="0">
                <a:solidFill>
                  <a:schemeClr val="accent6">
                    <a:lumMod val="50000"/>
                  </a:schemeClr>
                </a:solidFill>
              </a:rPr>
              <a:t>S</a:t>
            </a:r>
            <a:r>
              <a:rPr lang="en-US" sz="1800" dirty="0">
                <a:solidFill>
                  <a:schemeClr val="accent6">
                    <a:lumMod val="50000"/>
                  </a:schemeClr>
                </a:solidFill>
                <a:latin typeface="+mn-lt"/>
              </a:rPr>
              <a:t>low in Testing Phase </a:t>
            </a:r>
          </a:p>
          <a:p>
            <a:pPr algn="ctr"/>
            <a:r>
              <a:rPr lang="en-US" sz="1800" dirty="0">
                <a:solidFill>
                  <a:schemeClr val="accent6">
                    <a:lumMod val="50000"/>
                  </a:schemeClr>
                </a:solidFill>
                <a:latin typeface="+mn-lt"/>
              </a:rPr>
              <a:t>That is because of using the open cv that does not use the GPU as it reads a frame per two seconds.</a:t>
            </a:r>
            <a:endParaRPr lang="ar-EG" sz="1800" dirty="0">
              <a:solidFill>
                <a:schemeClr val="accent6">
                  <a:lumMod val="50000"/>
                </a:schemeClr>
              </a:solidFill>
              <a:latin typeface="+mn-lt"/>
            </a:endParaRPr>
          </a:p>
          <a:p>
            <a:pPr algn="ctr"/>
            <a:endParaRPr lang="en-US" dirty="0"/>
          </a:p>
        </p:txBody>
      </p:sp>
      <p:graphicFrame>
        <p:nvGraphicFramePr>
          <p:cNvPr id="7" name="Table 8">
            <a:extLst>
              <a:ext uri="{FF2B5EF4-FFF2-40B4-BE49-F238E27FC236}">
                <a16:creationId xmlns:a16="http://schemas.microsoft.com/office/drawing/2014/main" xmlns="" id="{10E1B387-7376-4ECB-8DC3-98BE10286FEB}"/>
              </a:ext>
            </a:extLst>
          </p:cNvPr>
          <p:cNvGraphicFramePr>
            <a:graphicFrameLocks noGrp="1"/>
          </p:cNvGraphicFramePr>
          <p:nvPr>
            <p:extLst>
              <p:ext uri="{D42A27DB-BD31-4B8C-83A1-F6EECF244321}">
                <p14:modId xmlns:p14="http://schemas.microsoft.com/office/powerpoint/2010/main" val="275822720"/>
              </p:ext>
            </p:extLst>
          </p:nvPr>
        </p:nvGraphicFramePr>
        <p:xfrm>
          <a:off x="1546860" y="3474097"/>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2937720493"/>
                    </a:ext>
                  </a:extLst>
                </a:gridCol>
                <a:gridCol w="2032000">
                  <a:extLst>
                    <a:ext uri="{9D8B030D-6E8A-4147-A177-3AD203B41FA5}">
                      <a16:colId xmlns:a16="http://schemas.microsoft.com/office/drawing/2014/main" xmlns="" val="138751739"/>
                    </a:ext>
                  </a:extLst>
                </a:gridCol>
                <a:gridCol w="2032000">
                  <a:extLst>
                    <a:ext uri="{9D8B030D-6E8A-4147-A177-3AD203B41FA5}">
                      <a16:colId xmlns:a16="http://schemas.microsoft.com/office/drawing/2014/main" xmlns="" val="2621064368"/>
                    </a:ext>
                  </a:extLst>
                </a:gridCol>
              </a:tblGrid>
              <a:tr h="370840">
                <a:tc>
                  <a:txBody>
                    <a:bodyPr/>
                    <a:lstStyle/>
                    <a:p>
                      <a:pPr algn="ctr"/>
                      <a:r>
                        <a:rPr lang="en-US" sz="1300" dirty="0"/>
                        <a:t>Video Duration </a:t>
                      </a:r>
                    </a:p>
                  </a:txBody>
                  <a:tcPr/>
                </a:tc>
                <a:tc>
                  <a:txBody>
                    <a:bodyPr/>
                    <a:lstStyle/>
                    <a:p>
                      <a:pPr algn="ctr"/>
                      <a:r>
                        <a:rPr lang="en-US" sz="1300" dirty="0"/>
                        <a:t>Testing Time </a:t>
                      </a:r>
                    </a:p>
                  </a:txBody>
                  <a:tcPr/>
                </a:tc>
                <a:tc>
                  <a:txBody>
                    <a:bodyPr/>
                    <a:lstStyle/>
                    <a:p>
                      <a:pPr algn="ctr"/>
                      <a:r>
                        <a:rPr lang="en-US" sz="1300" dirty="0"/>
                        <a:t>Approx FPS</a:t>
                      </a:r>
                    </a:p>
                  </a:txBody>
                  <a:tcPr/>
                </a:tc>
                <a:extLst>
                  <a:ext uri="{0D108BD9-81ED-4DB2-BD59-A6C34878D82A}">
                    <a16:rowId xmlns:a16="http://schemas.microsoft.com/office/drawing/2014/main" xmlns="" val="660702663"/>
                  </a:ext>
                </a:extLst>
              </a:tr>
              <a:tr h="370840">
                <a:tc>
                  <a:txBody>
                    <a:bodyPr/>
                    <a:lstStyle/>
                    <a:p>
                      <a:pPr algn="ctr"/>
                      <a:r>
                        <a:rPr lang="en-US" sz="1300" dirty="0"/>
                        <a:t>1 sec</a:t>
                      </a:r>
                    </a:p>
                  </a:txBody>
                  <a:tcPr/>
                </a:tc>
                <a:tc>
                  <a:txBody>
                    <a:bodyPr/>
                    <a:lstStyle/>
                    <a:p>
                      <a:pPr algn="ctr"/>
                      <a:r>
                        <a:rPr lang="en-US" sz="1300" dirty="0"/>
                        <a:t>2 min</a:t>
                      </a:r>
                    </a:p>
                  </a:txBody>
                  <a:tcPr/>
                </a:tc>
                <a:tc>
                  <a:txBody>
                    <a:bodyPr/>
                    <a:lstStyle/>
                    <a:p>
                      <a:pPr algn="ctr"/>
                      <a:r>
                        <a:rPr lang="en-US" sz="1300" dirty="0"/>
                        <a:t>0.46</a:t>
                      </a:r>
                    </a:p>
                  </a:txBody>
                  <a:tcPr/>
                </a:tc>
                <a:extLst>
                  <a:ext uri="{0D108BD9-81ED-4DB2-BD59-A6C34878D82A}">
                    <a16:rowId xmlns:a16="http://schemas.microsoft.com/office/drawing/2014/main" xmlns="" val="3808301764"/>
                  </a:ext>
                </a:extLst>
              </a:tr>
              <a:tr h="370840">
                <a:tc>
                  <a:txBody>
                    <a:bodyPr/>
                    <a:lstStyle/>
                    <a:p>
                      <a:pPr algn="ctr"/>
                      <a:r>
                        <a:rPr lang="en-US" sz="1300" dirty="0"/>
                        <a:t>133 sec</a:t>
                      </a:r>
                    </a:p>
                  </a:txBody>
                  <a:tcPr/>
                </a:tc>
                <a:tc>
                  <a:txBody>
                    <a:bodyPr/>
                    <a:lstStyle/>
                    <a:p>
                      <a:pPr algn="ctr"/>
                      <a:r>
                        <a:rPr lang="en-US" sz="1300" dirty="0"/>
                        <a:t>57 min</a:t>
                      </a:r>
                    </a:p>
                  </a:txBody>
                  <a:tcPr/>
                </a:tc>
                <a:tc>
                  <a:txBody>
                    <a:bodyPr/>
                    <a:lstStyle/>
                    <a:p>
                      <a:pPr algn="ctr"/>
                      <a:r>
                        <a:rPr lang="en-US" sz="1300" dirty="0"/>
                        <a:t>0.58</a:t>
                      </a:r>
                    </a:p>
                  </a:txBody>
                  <a:tcPr/>
                </a:tc>
                <a:extLst>
                  <a:ext uri="{0D108BD9-81ED-4DB2-BD59-A6C34878D82A}">
                    <a16:rowId xmlns:a16="http://schemas.microsoft.com/office/drawing/2014/main" xmlns="" val="837476602"/>
                  </a:ext>
                </a:extLst>
              </a:tr>
            </a:tbl>
          </a:graphicData>
        </a:graphic>
      </p:graphicFrame>
    </p:spTree>
    <p:extLst>
      <p:ext uri="{BB962C8B-B14F-4D97-AF65-F5344CB8AC3E}">
        <p14:creationId xmlns:p14="http://schemas.microsoft.com/office/powerpoint/2010/main" val="15697058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chemeClr val="tx1"/>
                </a:solidFill>
              </a:rPr>
              <a:t>Dataset</a:t>
            </a:r>
          </a:p>
          <a:p>
            <a:r>
              <a:rPr lang="en-US" sz="2000" dirty="0">
                <a:solidFill>
                  <a:schemeClr val="tx1"/>
                </a:solidFill>
              </a:rPr>
              <a:t>System Architecture 1</a:t>
            </a:r>
            <a:r>
              <a:rPr lang="ar-EG" sz="2000" dirty="0">
                <a:solidFill>
                  <a:schemeClr val="tx1"/>
                </a:solidFill>
              </a:rPr>
              <a:t> </a:t>
            </a:r>
            <a:endParaRPr lang="en-US" sz="2000" dirty="0">
              <a:solidFill>
                <a:schemeClr val="tx1"/>
              </a:solidFill>
            </a:endParaRPr>
          </a:p>
          <a:p>
            <a:r>
              <a:rPr lang="en-US" sz="2000" dirty="0">
                <a:solidFill>
                  <a:srgbClr val="FF0000"/>
                </a:solidFill>
              </a:rPr>
              <a:t>System Architecture</a:t>
            </a:r>
            <a:r>
              <a:rPr lang="ar-EG" sz="2000" dirty="0">
                <a:solidFill>
                  <a:srgbClr val="FF0000"/>
                </a:solidFill>
              </a:rPr>
              <a:t> </a:t>
            </a:r>
            <a:r>
              <a:rPr lang="en-US" sz="2000" dirty="0">
                <a:solidFill>
                  <a:srgbClr val="FF0000"/>
                </a:solidFill>
              </a:rPr>
              <a:t>2</a:t>
            </a:r>
            <a:r>
              <a:rPr lang="ar-EG" sz="2000" dirty="0">
                <a:solidFill>
                  <a:srgbClr val="FF0000"/>
                </a:solidFill>
              </a:rPr>
              <a:t> </a:t>
            </a:r>
            <a:endParaRPr lang="en-US" sz="2000" dirty="0">
              <a:solidFill>
                <a:srgbClr val="FF0000"/>
              </a:solidFill>
            </a:endParaRPr>
          </a:p>
          <a:p>
            <a:r>
              <a:rPr lang="en-US" sz="2000" dirty="0">
                <a:solidFill>
                  <a:schemeClr val="tx1">
                    <a:lumMod val="85000"/>
                    <a:lumOff val="15000"/>
                  </a:schemeClr>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39229968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E9385418-6016-4B9B-AD4D-C51B773082FD}"/>
              </a:ext>
            </a:extLst>
          </p:cNvPr>
          <p:cNvSpPr>
            <a:spLocks noGrp="1"/>
          </p:cNvSpPr>
          <p:nvPr>
            <p:ph type="title"/>
          </p:nvPr>
        </p:nvSpPr>
        <p:spPr/>
        <p:txBody>
          <a:bodyPr>
            <a:normAutofit/>
          </a:bodyPr>
          <a:lstStyle/>
          <a:p>
            <a:r>
              <a:rPr lang="en-US" sz="2800" b="1" i="1" dirty="0">
                <a:solidFill>
                  <a:schemeClr val="tx1"/>
                </a:solidFill>
              </a:rPr>
              <a:t>System Architecture 2 Approach</a:t>
            </a:r>
            <a:r>
              <a:rPr lang="ar-EG" sz="2800" b="1" i="1" dirty="0">
                <a:solidFill>
                  <a:schemeClr val="tx1"/>
                </a:solidFill>
              </a:rPr>
              <a:t>:</a:t>
            </a:r>
            <a:endParaRPr lang="en-US" sz="2800" dirty="0"/>
          </a:p>
        </p:txBody>
      </p:sp>
      <p:sp>
        <p:nvSpPr>
          <p:cNvPr id="4" name="Slide Number Placeholder 3">
            <a:extLst>
              <a:ext uri="{FF2B5EF4-FFF2-40B4-BE49-F238E27FC236}">
                <a16:creationId xmlns:a16="http://schemas.microsoft.com/office/drawing/2014/main" xmlns="" id="{9AE3393F-3A4C-4B9E-8940-93D64918C468}"/>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25</a:t>
            </a:fld>
            <a:endParaRPr lang="en"/>
          </a:p>
        </p:txBody>
      </p:sp>
      <p:sp>
        <p:nvSpPr>
          <p:cNvPr id="9" name="Content Placeholder 8">
            <a:extLst>
              <a:ext uri="{FF2B5EF4-FFF2-40B4-BE49-F238E27FC236}">
                <a16:creationId xmlns:a16="http://schemas.microsoft.com/office/drawing/2014/main" xmlns="" id="{F3C6DE94-6DB3-40AA-90A2-50273193789E}"/>
              </a:ext>
            </a:extLst>
          </p:cNvPr>
          <p:cNvSpPr>
            <a:spLocks noGrp="1"/>
          </p:cNvSpPr>
          <p:nvPr>
            <p:ph idx="1"/>
          </p:nvPr>
        </p:nvSpPr>
        <p:spPr>
          <a:xfrm>
            <a:off x="822960" y="1384300"/>
            <a:ext cx="7543800" cy="3233419"/>
          </a:xfrm>
          <a:prstGeom prst="horizontalScroll">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FontTx/>
              <a:buChar char="-"/>
            </a:pPr>
            <a:r>
              <a:rPr lang="en-US" sz="1800" dirty="0">
                <a:solidFill>
                  <a:schemeClr val="tx1"/>
                </a:solidFill>
              </a:rPr>
              <a:t>With The Same Architecture</a:t>
            </a:r>
            <a:r>
              <a:rPr lang="en-US" sz="1600" dirty="0">
                <a:solidFill>
                  <a:schemeClr val="tx1"/>
                </a:solidFill>
              </a:rPr>
              <a:t> </a:t>
            </a:r>
            <a:r>
              <a:rPr lang="en-US" sz="1800" dirty="0">
                <a:solidFill>
                  <a:schemeClr val="tx1"/>
                </a:solidFill>
              </a:rPr>
              <a:t>Of (Yolov3) We Use Another Approach </a:t>
            </a:r>
          </a:p>
          <a:p>
            <a:pPr>
              <a:buFontTx/>
              <a:buChar char="-"/>
            </a:pPr>
            <a:r>
              <a:rPr lang="en-US" sz="1800" dirty="0">
                <a:solidFill>
                  <a:schemeClr val="tx1"/>
                </a:solidFill>
              </a:rPr>
              <a:t>We Divide The (43) Classes into (4) Categories to train the YOLOv3</a:t>
            </a:r>
          </a:p>
          <a:p>
            <a:pPr>
              <a:buFontTx/>
              <a:buChar char="-"/>
            </a:pPr>
            <a:r>
              <a:rPr lang="en-US" sz="1600" b="0" i="0" dirty="0">
                <a:solidFill>
                  <a:schemeClr val="tx1"/>
                </a:solidFill>
                <a:effectLst/>
                <a:latin typeface="Helvetica Neue"/>
              </a:rPr>
              <a:t> Categories are (Prohibitive , Mandatory</a:t>
            </a:r>
            <a:r>
              <a:rPr lang="en-US" sz="1600" dirty="0">
                <a:solidFill>
                  <a:schemeClr val="tx1"/>
                </a:solidFill>
                <a:latin typeface="Helvetica Neue"/>
              </a:rPr>
              <a:t>  , </a:t>
            </a:r>
            <a:r>
              <a:rPr lang="en-US" sz="1600" b="0" i="0" dirty="0">
                <a:solidFill>
                  <a:schemeClr val="tx1"/>
                </a:solidFill>
                <a:effectLst/>
                <a:latin typeface="Helvetica Neue"/>
              </a:rPr>
              <a:t>Danger</a:t>
            </a:r>
            <a:r>
              <a:rPr lang="ar-EG" sz="1600" b="0" i="0" dirty="0">
                <a:solidFill>
                  <a:schemeClr val="tx1"/>
                </a:solidFill>
                <a:effectLst/>
                <a:latin typeface="Helvetica Neue"/>
              </a:rPr>
              <a:t> </a:t>
            </a:r>
            <a:r>
              <a:rPr lang="en-US" sz="1600" b="0" i="0" dirty="0">
                <a:solidFill>
                  <a:schemeClr val="tx1"/>
                </a:solidFill>
                <a:effectLst/>
                <a:latin typeface="Helvetica Neue"/>
              </a:rPr>
              <a:t>, other)</a:t>
            </a:r>
            <a:r>
              <a:rPr lang="en-US" sz="1600" dirty="0">
                <a:solidFill>
                  <a:schemeClr val="tx1"/>
                </a:solidFill>
              </a:rPr>
              <a:t>.</a:t>
            </a:r>
          </a:p>
          <a:p>
            <a:pPr>
              <a:buFontTx/>
              <a:buChar char="-"/>
            </a:pPr>
            <a:r>
              <a:rPr lang="en-US" sz="1800" dirty="0">
                <a:solidFill>
                  <a:schemeClr val="tx1"/>
                </a:solidFill>
              </a:rPr>
              <a:t>This make the model reach higher accuracy (93%) and more faster in time (7.33 hours).</a:t>
            </a:r>
          </a:p>
        </p:txBody>
      </p:sp>
    </p:spTree>
    <p:extLst>
      <p:ext uri="{BB962C8B-B14F-4D97-AF65-F5344CB8AC3E}">
        <p14:creationId xmlns:p14="http://schemas.microsoft.com/office/powerpoint/2010/main" val="39042163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53B402-F878-4DA1-A512-1410F503F6B5}"/>
              </a:ext>
            </a:extLst>
          </p:cNvPr>
          <p:cNvSpPr>
            <a:spLocks noGrp="1"/>
          </p:cNvSpPr>
          <p:nvPr>
            <p:ph type="title"/>
          </p:nvPr>
        </p:nvSpPr>
        <p:spPr/>
        <p:txBody>
          <a:bodyPr/>
          <a:lstStyle/>
          <a:p>
            <a:endParaRPr lang="en-US" dirty="0"/>
          </a:p>
        </p:txBody>
      </p:sp>
      <p:sp>
        <p:nvSpPr>
          <p:cNvPr id="4" name="Slide Number Placeholder 3">
            <a:extLst>
              <a:ext uri="{FF2B5EF4-FFF2-40B4-BE49-F238E27FC236}">
                <a16:creationId xmlns:a16="http://schemas.microsoft.com/office/drawing/2014/main" xmlns="" id="{9F82BBEA-38B6-4FF9-A8F8-C1D898DA5454}"/>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26</a:t>
            </a:fld>
            <a:endParaRPr lang="en"/>
          </a:p>
        </p:txBody>
      </p:sp>
      <p:pic>
        <p:nvPicPr>
          <p:cNvPr id="5" name="GP Presentation Categories Training">
            <a:hlinkClick r:id="" action="ppaction://media"/>
            <a:extLst>
              <a:ext uri="{FF2B5EF4-FFF2-40B4-BE49-F238E27FC236}">
                <a16:creationId xmlns:a16="http://schemas.microsoft.com/office/drawing/2014/main" xmlns="" id="{77EAB28B-51AF-4BA1-94E4-E83E66E1753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24817"/>
            <a:ext cx="9144000" cy="4702631"/>
          </a:xfrm>
          <a:prstGeom prst="rect">
            <a:avLst/>
          </a:prstGeom>
        </p:spPr>
      </p:pic>
      <p:sp>
        <p:nvSpPr>
          <p:cNvPr id="3" name="TextBox 2">
            <a:extLst>
              <a:ext uri="{FF2B5EF4-FFF2-40B4-BE49-F238E27FC236}">
                <a16:creationId xmlns:a16="http://schemas.microsoft.com/office/drawing/2014/main" xmlns="" id="{6F7440BB-3F8B-441A-90F3-324B1C7F2C14}"/>
              </a:ext>
            </a:extLst>
          </p:cNvPr>
          <p:cNvSpPr txBox="1"/>
          <p:nvPr/>
        </p:nvSpPr>
        <p:spPr>
          <a:xfrm>
            <a:off x="301752" y="379691"/>
            <a:ext cx="1444752" cy="923330"/>
          </a:xfrm>
          <a:prstGeom prst="rect">
            <a:avLst/>
          </a:prstGeom>
          <a:solidFill>
            <a:schemeClr val="accent2"/>
          </a:solidFill>
        </p:spPr>
        <p:txBody>
          <a:bodyPr wrap="square" rtlCol="0">
            <a:spAutoFit/>
          </a:bodyPr>
          <a:lstStyle/>
          <a:p>
            <a:pPr algn="ctr"/>
            <a:r>
              <a:rPr lang="en-US" b="0" i="0" dirty="0">
                <a:solidFill>
                  <a:schemeClr val="bg1"/>
                </a:solidFill>
                <a:effectLst/>
                <a:latin typeface="inherit"/>
              </a:rPr>
              <a:t>YOLOv3 training (categories)</a:t>
            </a:r>
            <a:endParaRPr lang="en-US" b="0" i="0" dirty="0">
              <a:solidFill>
                <a:schemeClr val="bg1"/>
              </a:solidFill>
              <a:effectLst/>
              <a:latin typeface="Helvetica Neue"/>
            </a:endParaRPr>
          </a:p>
        </p:txBody>
      </p:sp>
    </p:spTree>
    <p:extLst>
      <p:ext uri="{BB962C8B-B14F-4D97-AF65-F5344CB8AC3E}">
        <p14:creationId xmlns:p14="http://schemas.microsoft.com/office/powerpoint/2010/main" val="19319210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FCDCAC-A503-4B5C-916E-D4C252C1854E}"/>
              </a:ext>
            </a:extLst>
          </p:cNvPr>
          <p:cNvSpPr>
            <a:spLocks noGrp="1"/>
          </p:cNvSpPr>
          <p:nvPr>
            <p:ph type="title"/>
          </p:nvPr>
        </p:nvSpPr>
        <p:spPr/>
        <p:txBody>
          <a:bodyPr>
            <a:normAutofit/>
          </a:bodyPr>
          <a:lstStyle/>
          <a:p>
            <a:r>
              <a:rPr lang="en-US" sz="2800" b="1" dirty="0">
                <a:solidFill>
                  <a:schemeClr val="tx1"/>
                </a:solidFill>
              </a:rPr>
              <a:t>Classification Model Architecture</a:t>
            </a:r>
            <a:endParaRPr lang="en-US" sz="2800" dirty="0"/>
          </a:p>
        </p:txBody>
      </p:sp>
      <p:sp>
        <p:nvSpPr>
          <p:cNvPr id="3" name="Content Placeholder 2">
            <a:extLst>
              <a:ext uri="{FF2B5EF4-FFF2-40B4-BE49-F238E27FC236}">
                <a16:creationId xmlns:a16="http://schemas.microsoft.com/office/drawing/2014/main" xmlns="" id="{5AFDF5C8-1755-489F-8DAA-53F7F78F024E}"/>
              </a:ext>
            </a:extLst>
          </p:cNvPr>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4" name="Slide Number Placeholder 3">
            <a:extLst>
              <a:ext uri="{FF2B5EF4-FFF2-40B4-BE49-F238E27FC236}">
                <a16:creationId xmlns:a16="http://schemas.microsoft.com/office/drawing/2014/main" xmlns="" id="{F44BFCF2-DB64-4A58-9574-AA303C55CAA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27</a:t>
            </a:fld>
            <a:endParaRPr lang="en"/>
          </a:p>
        </p:txBody>
      </p:sp>
      <p:sp>
        <p:nvSpPr>
          <p:cNvPr id="5" name="Scroll: Vertical 4">
            <a:extLst>
              <a:ext uri="{FF2B5EF4-FFF2-40B4-BE49-F238E27FC236}">
                <a16:creationId xmlns:a16="http://schemas.microsoft.com/office/drawing/2014/main" xmlns="" id="{6DFD4E74-69FA-4EA3-8953-E2F2BA1F2091}"/>
              </a:ext>
            </a:extLst>
          </p:cNvPr>
          <p:cNvSpPr/>
          <p:nvPr/>
        </p:nvSpPr>
        <p:spPr>
          <a:xfrm>
            <a:off x="1438274" y="1435100"/>
            <a:ext cx="5600701" cy="2915921"/>
          </a:xfrm>
          <a:prstGeom prst="verticalScroll">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solidFill>
                <a:latin typeface="+mn-lt"/>
              </a:rPr>
              <a:t>We used the paper model instead of using the VGG16 with adding batch normalization layers and reach the accuracy of  99.2%</a:t>
            </a:r>
            <a:endParaRPr lang="ar-EG" sz="1800" dirty="0">
              <a:solidFill>
                <a:schemeClr val="tx1"/>
              </a:solidFill>
              <a:latin typeface="+mn-lt"/>
            </a:endParaRPr>
          </a:p>
          <a:p>
            <a:pPr algn="ctr"/>
            <a:endParaRPr lang="en-US" dirty="0">
              <a:solidFill>
                <a:schemeClr val="tx1"/>
              </a:solidFill>
            </a:endParaRPr>
          </a:p>
        </p:txBody>
      </p:sp>
    </p:spTree>
    <p:extLst>
      <p:ext uri="{BB962C8B-B14F-4D97-AF65-F5344CB8AC3E}">
        <p14:creationId xmlns:p14="http://schemas.microsoft.com/office/powerpoint/2010/main" val="357112847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24D722-0F58-40B0-A32A-FF157F4B936B}"/>
              </a:ext>
            </a:extLst>
          </p:cNvPr>
          <p:cNvSpPr>
            <a:spLocks noGrp="1"/>
          </p:cNvSpPr>
          <p:nvPr>
            <p:ph type="title"/>
          </p:nvPr>
        </p:nvSpPr>
        <p:spPr/>
        <p:txBody>
          <a:bodyPr/>
          <a:lstStyle/>
          <a:p>
            <a:r>
              <a:rPr lang="en-US" sz="3600" b="1" dirty="0">
                <a:solidFill>
                  <a:schemeClr val="tx1"/>
                </a:solidFill>
              </a:rPr>
              <a:t>Classification Model Architecture</a:t>
            </a:r>
            <a:endParaRPr lang="en-US" dirty="0"/>
          </a:p>
        </p:txBody>
      </p:sp>
      <p:sp>
        <p:nvSpPr>
          <p:cNvPr id="4" name="Slide Number Placeholder 3">
            <a:extLst>
              <a:ext uri="{FF2B5EF4-FFF2-40B4-BE49-F238E27FC236}">
                <a16:creationId xmlns:a16="http://schemas.microsoft.com/office/drawing/2014/main" xmlns="" id="{40DFB02B-CC45-4F92-8ADC-AEC31BDDC530}"/>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28</a:t>
            </a:fld>
            <a:endParaRPr lang="en"/>
          </a:p>
        </p:txBody>
      </p:sp>
      <p:graphicFrame>
        <p:nvGraphicFramePr>
          <p:cNvPr id="12" name="Table 12">
            <a:extLst>
              <a:ext uri="{FF2B5EF4-FFF2-40B4-BE49-F238E27FC236}">
                <a16:creationId xmlns:a16="http://schemas.microsoft.com/office/drawing/2014/main" xmlns="" id="{1B0788BF-6B7E-47A0-BB46-8DD6CEEF3BD5}"/>
              </a:ext>
            </a:extLst>
          </p:cNvPr>
          <p:cNvGraphicFramePr>
            <a:graphicFrameLocks noGrp="1"/>
          </p:cNvGraphicFramePr>
          <p:nvPr>
            <p:ph idx="1"/>
            <p:extLst>
              <p:ext uri="{D42A27DB-BD31-4B8C-83A1-F6EECF244321}">
                <p14:modId xmlns:p14="http://schemas.microsoft.com/office/powerpoint/2010/main" val="2181895621"/>
              </p:ext>
            </p:extLst>
          </p:nvPr>
        </p:nvGraphicFramePr>
        <p:xfrm>
          <a:off x="822325" y="1303022"/>
          <a:ext cx="7543800" cy="3401685"/>
        </p:xfrm>
        <a:graphic>
          <a:graphicData uri="http://schemas.openxmlformats.org/drawingml/2006/table">
            <a:tbl>
              <a:tblPr firstRow="1" bandRow="1">
                <a:tableStyleId>{5C22544A-7EE6-4342-B048-85BDC9FD1C3A}</a:tableStyleId>
              </a:tblPr>
              <a:tblGrid>
                <a:gridCol w="1508760">
                  <a:extLst>
                    <a:ext uri="{9D8B030D-6E8A-4147-A177-3AD203B41FA5}">
                      <a16:colId xmlns:a16="http://schemas.microsoft.com/office/drawing/2014/main" xmlns="" val="2417202231"/>
                    </a:ext>
                  </a:extLst>
                </a:gridCol>
                <a:gridCol w="1508760">
                  <a:extLst>
                    <a:ext uri="{9D8B030D-6E8A-4147-A177-3AD203B41FA5}">
                      <a16:colId xmlns:a16="http://schemas.microsoft.com/office/drawing/2014/main" xmlns="" val="2111981138"/>
                    </a:ext>
                  </a:extLst>
                </a:gridCol>
                <a:gridCol w="1508760">
                  <a:extLst>
                    <a:ext uri="{9D8B030D-6E8A-4147-A177-3AD203B41FA5}">
                      <a16:colId xmlns:a16="http://schemas.microsoft.com/office/drawing/2014/main" xmlns="" val="420675096"/>
                    </a:ext>
                  </a:extLst>
                </a:gridCol>
                <a:gridCol w="1508760">
                  <a:extLst>
                    <a:ext uri="{9D8B030D-6E8A-4147-A177-3AD203B41FA5}">
                      <a16:colId xmlns:a16="http://schemas.microsoft.com/office/drawing/2014/main" xmlns="" val="2015032600"/>
                    </a:ext>
                  </a:extLst>
                </a:gridCol>
                <a:gridCol w="1508760">
                  <a:extLst>
                    <a:ext uri="{9D8B030D-6E8A-4147-A177-3AD203B41FA5}">
                      <a16:colId xmlns:a16="http://schemas.microsoft.com/office/drawing/2014/main" xmlns="" val="2156815681"/>
                    </a:ext>
                  </a:extLst>
                </a:gridCol>
              </a:tblGrid>
              <a:tr h="341415">
                <a:tc>
                  <a:txBody>
                    <a:bodyPr/>
                    <a:lstStyle/>
                    <a:p>
                      <a:pPr algn="ctr"/>
                      <a:r>
                        <a:rPr lang="en-US" sz="1000" dirty="0"/>
                        <a:t>Layer</a:t>
                      </a:r>
                      <a:endParaRPr lang="en-US" sz="1000" b="0" dirty="0"/>
                    </a:p>
                  </a:txBody>
                  <a:tcPr/>
                </a:tc>
                <a:tc>
                  <a:txBody>
                    <a:bodyPr/>
                    <a:lstStyle/>
                    <a:p>
                      <a:pPr algn="ctr"/>
                      <a:r>
                        <a:rPr lang="en-US" sz="1000" dirty="0"/>
                        <a:t>Type </a:t>
                      </a:r>
                      <a:endParaRPr lang="en-US" sz="1000" b="0" dirty="0"/>
                    </a:p>
                  </a:txBody>
                  <a:tcPr/>
                </a:tc>
                <a:tc>
                  <a:txBody>
                    <a:bodyPr/>
                    <a:lstStyle/>
                    <a:p>
                      <a:pPr algn="ctr"/>
                      <a:r>
                        <a:rPr lang="en-US" sz="1000" dirty="0"/>
                        <a:t>Filter size </a:t>
                      </a:r>
                      <a:endParaRPr lang="en-US" sz="1000" b="0" dirty="0"/>
                    </a:p>
                  </a:txBody>
                  <a:tcPr/>
                </a:tc>
                <a:tc>
                  <a:txBody>
                    <a:bodyPr/>
                    <a:lstStyle/>
                    <a:p>
                      <a:pPr algn="ctr"/>
                      <a:r>
                        <a:rPr lang="en-US" sz="1000" dirty="0"/>
                        <a:t>Filter</a:t>
                      </a:r>
                      <a:r>
                        <a:rPr lang="en-US" sz="1000" baseline="0" dirty="0"/>
                        <a:t>/ stride</a:t>
                      </a:r>
                      <a:endParaRPr lang="en-US" sz="1000" b="0" dirty="0"/>
                    </a:p>
                  </a:txBody>
                  <a:tcPr/>
                </a:tc>
                <a:tc>
                  <a:txBody>
                    <a:bodyPr/>
                    <a:lstStyle/>
                    <a:p>
                      <a:pPr algn="ctr"/>
                      <a:r>
                        <a:rPr lang="en-US" sz="1000" dirty="0"/>
                        <a:t>Output</a:t>
                      </a:r>
                      <a:r>
                        <a:rPr lang="en-US" sz="1000" baseline="0" dirty="0"/>
                        <a:t> shape</a:t>
                      </a:r>
                      <a:endParaRPr lang="en-US" sz="1000" b="0" baseline="0" dirty="0"/>
                    </a:p>
                  </a:txBody>
                  <a:tcPr/>
                </a:tc>
                <a:extLst>
                  <a:ext uri="{0D108BD9-81ED-4DB2-BD59-A6C34878D82A}">
                    <a16:rowId xmlns:a16="http://schemas.microsoft.com/office/drawing/2014/main" xmlns="" val="2679255590"/>
                  </a:ext>
                </a:extLst>
              </a:tr>
              <a:tr h="385668">
                <a:tc>
                  <a:txBody>
                    <a:bodyPr/>
                    <a:lstStyle/>
                    <a:p>
                      <a:pPr algn="ctr"/>
                      <a:r>
                        <a:rPr lang="en-US" sz="1000" dirty="0"/>
                        <a:t>1</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 Batch normalization</a:t>
                      </a:r>
                      <a:endParaRPr lang="en-US" sz="1000" b="0" dirty="0"/>
                    </a:p>
                  </a:txBody>
                  <a:tcPr/>
                </a:tc>
                <a:tc>
                  <a:txBody>
                    <a:bodyPr/>
                    <a:lstStyle/>
                    <a:p>
                      <a:pPr algn="ctr"/>
                      <a:r>
                        <a:rPr lang="en-US" sz="1000" dirty="0"/>
                        <a:t>3 * 3</a:t>
                      </a:r>
                      <a:endParaRPr lang="en-US" sz="1000" b="0" dirty="0"/>
                    </a:p>
                  </a:txBody>
                  <a:tcPr/>
                </a:tc>
                <a:tc>
                  <a:txBody>
                    <a:bodyPr/>
                    <a:lstStyle/>
                    <a:p>
                      <a:pPr algn="ctr"/>
                      <a:r>
                        <a:rPr lang="en-US" sz="1000" dirty="0"/>
                        <a:t>32, s1</a:t>
                      </a:r>
                      <a:endParaRPr lang="en-US" sz="1000" b="0" dirty="0"/>
                    </a:p>
                  </a:txBody>
                  <a:tcPr/>
                </a:tc>
                <a:tc>
                  <a:txBody>
                    <a:bodyPr/>
                    <a:lstStyle/>
                    <a:p>
                      <a:pPr algn="ctr"/>
                      <a:r>
                        <a:rPr lang="en-US" sz="1000" dirty="0"/>
                        <a:t>48*48*32</a:t>
                      </a:r>
                      <a:endParaRPr lang="en-US" sz="1000" b="0" dirty="0"/>
                    </a:p>
                  </a:txBody>
                  <a:tcPr/>
                </a:tc>
                <a:extLst>
                  <a:ext uri="{0D108BD9-81ED-4DB2-BD59-A6C34878D82A}">
                    <a16:rowId xmlns:a16="http://schemas.microsoft.com/office/drawing/2014/main" xmlns="" val="2215182215"/>
                  </a:ext>
                </a:extLst>
              </a:tr>
              <a:tr h="385668">
                <a:tc>
                  <a:txBody>
                    <a:bodyPr/>
                    <a:lstStyle/>
                    <a:p>
                      <a:pPr algn="ctr"/>
                      <a:r>
                        <a:rPr lang="en-US" sz="1000" dirty="0"/>
                        <a:t>2</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 Batch normalization</a:t>
                      </a:r>
                      <a:endParaRPr lang="en-US" sz="1000" b="0" dirty="0"/>
                    </a:p>
                  </a:txBody>
                  <a:tcPr/>
                </a:tc>
                <a:tc>
                  <a:txBody>
                    <a:bodyPr/>
                    <a:lstStyle/>
                    <a:p>
                      <a:pPr algn="ctr"/>
                      <a:r>
                        <a:rPr lang="en-US" sz="1000" dirty="0"/>
                        <a:t>7 * 1</a:t>
                      </a:r>
                      <a:endParaRPr lang="en-US" sz="1000" b="0" dirty="0"/>
                    </a:p>
                  </a:txBody>
                  <a:tcPr/>
                </a:tc>
                <a:tc>
                  <a:txBody>
                    <a:bodyPr/>
                    <a:lstStyle/>
                    <a:p>
                      <a:pPr algn="ctr"/>
                      <a:r>
                        <a:rPr lang="en-US" sz="1000" dirty="0"/>
                        <a:t>48, s1</a:t>
                      </a:r>
                      <a:r>
                        <a:rPr lang="en-US" sz="1000" baseline="0" dirty="0"/>
                        <a:t> </a:t>
                      </a:r>
                      <a:endParaRPr lang="en-US" sz="1000" b="0" dirty="0"/>
                    </a:p>
                  </a:txBody>
                  <a:tcPr/>
                </a:tc>
                <a:tc>
                  <a:txBody>
                    <a:bodyPr/>
                    <a:lstStyle/>
                    <a:p>
                      <a:pPr algn="ctr"/>
                      <a:r>
                        <a:rPr lang="en-US" sz="1000" dirty="0"/>
                        <a:t>48*48*48</a:t>
                      </a:r>
                      <a:endParaRPr lang="en-US" sz="1000" b="0" dirty="0"/>
                    </a:p>
                  </a:txBody>
                  <a:tcPr/>
                </a:tc>
                <a:extLst>
                  <a:ext uri="{0D108BD9-81ED-4DB2-BD59-A6C34878D82A}">
                    <a16:rowId xmlns:a16="http://schemas.microsoft.com/office/drawing/2014/main" xmlns="" val="3432321395"/>
                  </a:ext>
                </a:extLst>
              </a:tr>
              <a:tr h="385668">
                <a:tc>
                  <a:txBody>
                    <a:bodyPr/>
                    <a:lstStyle/>
                    <a:p>
                      <a:pPr algn="ctr"/>
                      <a:r>
                        <a:rPr lang="en-US" sz="1000" dirty="0"/>
                        <a:t>3</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a:t>
                      </a:r>
                      <a:r>
                        <a:rPr lang="en-US" sz="1000" baseline="0" dirty="0"/>
                        <a:t> </a:t>
                      </a:r>
                      <a:r>
                        <a:rPr lang="en-US" sz="1000" dirty="0"/>
                        <a:t>Batch normalization</a:t>
                      </a:r>
                      <a:endParaRPr lang="en-US" sz="1000" b="0" dirty="0"/>
                    </a:p>
                  </a:txBody>
                  <a:tcPr/>
                </a:tc>
                <a:tc>
                  <a:txBody>
                    <a:bodyPr/>
                    <a:lstStyle/>
                    <a:p>
                      <a:pPr algn="ctr"/>
                      <a:r>
                        <a:rPr lang="en-US" sz="1000" dirty="0"/>
                        <a:t>1 * 7</a:t>
                      </a:r>
                      <a:endParaRPr lang="en-US" sz="1000" b="0" dirty="0"/>
                    </a:p>
                  </a:txBody>
                  <a:tcPr/>
                </a:tc>
                <a:tc>
                  <a:txBody>
                    <a:bodyPr/>
                    <a:lstStyle/>
                    <a:p>
                      <a:pPr algn="ctr"/>
                      <a:r>
                        <a:rPr lang="en-US" sz="1000" dirty="0"/>
                        <a:t>48, s1</a:t>
                      </a:r>
                      <a:endParaRPr lang="en-US" sz="1000" b="0" dirty="0"/>
                    </a:p>
                  </a:txBody>
                  <a:tcPr/>
                </a:tc>
                <a:tc>
                  <a:txBody>
                    <a:bodyPr/>
                    <a:lstStyle/>
                    <a:p>
                      <a:pPr algn="ctr"/>
                      <a:r>
                        <a:rPr lang="en-US" sz="1000" dirty="0"/>
                        <a:t>48*48*48</a:t>
                      </a:r>
                      <a:endParaRPr lang="en-US" sz="1000" b="0" dirty="0"/>
                    </a:p>
                  </a:txBody>
                  <a:tcPr/>
                </a:tc>
                <a:extLst>
                  <a:ext uri="{0D108BD9-81ED-4DB2-BD59-A6C34878D82A}">
                    <a16:rowId xmlns:a16="http://schemas.microsoft.com/office/drawing/2014/main" xmlns="" val="2777229946"/>
                  </a:ext>
                </a:extLst>
              </a:tr>
              <a:tr h="341415">
                <a:tc>
                  <a:txBody>
                    <a:bodyPr/>
                    <a:lstStyle/>
                    <a:p>
                      <a:pPr algn="ctr"/>
                      <a:r>
                        <a:rPr lang="en-US" sz="1000" dirty="0"/>
                        <a:t>4</a:t>
                      </a:r>
                      <a:endParaRPr lang="en-US" sz="1000" b="0" dirty="0"/>
                    </a:p>
                  </a:txBody>
                  <a:tcPr/>
                </a:tc>
                <a:tc>
                  <a:txBody>
                    <a:bodyPr/>
                    <a:lstStyle/>
                    <a:p>
                      <a:pPr algn="ctr"/>
                      <a:r>
                        <a:rPr lang="en-US" sz="1000" dirty="0"/>
                        <a:t>Max-pool</a:t>
                      </a:r>
                      <a:endParaRPr lang="en-US" sz="1000" b="0" dirty="0"/>
                    </a:p>
                  </a:txBody>
                  <a:tcPr/>
                </a:tc>
                <a:tc>
                  <a:txBody>
                    <a:bodyPr/>
                    <a:lstStyle/>
                    <a:p>
                      <a:pPr algn="ctr"/>
                      <a:r>
                        <a:rPr lang="en-US" sz="1000" dirty="0"/>
                        <a:t>2 * 2</a:t>
                      </a:r>
                      <a:endParaRPr lang="en-US" sz="1000" b="0" dirty="0"/>
                    </a:p>
                  </a:txBody>
                  <a:tcPr/>
                </a:tc>
                <a:tc>
                  <a:txBody>
                    <a:bodyPr/>
                    <a:lstStyle/>
                    <a:p>
                      <a:pPr algn="ctr"/>
                      <a:r>
                        <a:rPr lang="en-US" sz="1000" dirty="0"/>
                        <a:t>S2</a:t>
                      </a:r>
                      <a:endParaRPr lang="en-US" sz="1000" b="0" dirty="0"/>
                    </a:p>
                  </a:txBody>
                  <a:tcPr/>
                </a:tc>
                <a:tc>
                  <a:txBody>
                    <a:bodyPr/>
                    <a:lstStyle/>
                    <a:p>
                      <a:pPr algn="ctr"/>
                      <a:r>
                        <a:rPr lang="en-US" sz="1000" dirty="0"/>
                        <a:t>24*24*48</a:t>
                      </a:r>
                      <a:endParaRPr lang="en-US" sz="1000" b="0" dirty="0"/>
                    </a:p>
                  </a:txBody>
                  <a:tcPr/>
                </a:tc>
                <a:extLst>
                  <a:ext uri="{0D108BD9-81ED-4DB2-BD59-A6C34878D82A}">
                    <a16:rowId xmlns:a16="http://schemas.microsoft.com/office/drawing/2014/main" xmlns="" val="2965561355"/>
                  </a:ext>
                </a:extLst>
              </a:tr>
              <a:tr h="341415">
                <a:tc>
                  <a:txBody>
                    <a:bodyPr/>
                    <a:lstStyle/>
                    <a:p>
                      <a:pPr algn="ctr"/>
                      <a:r>
                        <a:rPr lang="en-US" sz="1000" dirty="0"/>
                        <a:t>5</a:t>
                      </a:r>
                      <a:endParaRPr lang="en-US" sz="1000" b="0" dirty="0"/>
                    </a:p>
                  </a:txBody>
                  <a:tcPr/>
                </a:tc>
                <a:tc>
                  <a:txBody>
                    <a:bodyPr/>
                    <a:lstStyle/>
                    <a:p>
                      <a:pPr algn="ctr"/>
                      <a:r>
                        <a:rPr lang="en-US" sz="1000" dirty="0"/>
                        <a:t>Dropout</a:t>
                      </a:r>
                      <a:endParaRPr lang="en-US" sz="1000" b="0" dirty="0"/>
                    </a:p>
                  </a:txBody>
                  <a:tcPr/>
                </a:tc>
                <a:tc>
                  <a:txBody>
                    <a:bodyPr/>
                    <a:lstStyle/>
                    <a:p>
                      <a:pPr algn="ctr"/>
                      <a:r>
                        <a:rPr lang="en-US" sz="1000" dirty="0"/>
                        <a:t>0.2</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24*24*48</a:t>
                      </a:r>
                      <a:endParaRPr lang="en-US" sz="1000" b="0" dirty="0"/>
                    </a:p>
                  </a:txBody>
                  <a:tcPr/>
                </a:tc>
                <a:extLst>
                  <a:ext uri="{0D108BD9-81ED-4DB2-BD59-A6C34878D82A}">
                    <a16:rowId xmlns:a16="http://schemas.microsoft.com/office/drawing/2014/main" xmlns="" val="1717517874"/>
                  </a:ext>
                </a:extLst>
              </a:tr>
              <a:tr h="385668">
                <a:tc>
                  <a:txBody>
                    <a:bodyPr/>
                    <a:lstStyle/>
                    <a:p>
                      <a:pPr algn="ctr"/>
                      <a:r>
                        <a:rPr lang="en-US" sz="1000" dirty="0"/>
                        <a:t>6-1</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a:t>
                      </a:r>
                      <a:r>
                        <a:rPr lang="en-US" sz="1000" baseline="0" dirty="0"/>
                        <a:t> </a:t>
                      </a:r>
                      <a:r>
                        <a:rPr lang="en-US" sz="1000" dirty="0"/>
                        <a:t>Batch normalization</a:t>
                      </a:r>
                      <a:endParaRPr lang="en-US" sz="1000" b="0" dirty="0"/>
                    </a:p>
                  </a:txBody>
                  <a:tcPr/>
                </a:tc>
                <a:tc>
                  <a:txBody>
                    <a:bodyPr/>
                    <a:lstStyle/>
                    <a:p>
                      <a:pPr algn="ctr"/>
                      <a:r>
                        <a:rPr lang="en-US" sz="1000" dirty="0"/>
                        <a:t>3 * 1</a:t>
                      </a:r>
                      <a:endParaRPr lang="en-US" sz="1000" b="0" dirty="0"/>
                    </a:p>
                  </a:txBody>
                  <a:tcPr/>
                </a:tc>
                <a:tc>
                  <a:txBody>
                    <a:bodyPr/>
                    <a:lstStyle/>
                    <a:p>
                      <a:pPr algn="ctr"/>
                      <a:r>
                        <a:rPr lang="en-US" sz="1000" dirty="0"/>
                        <a:t>64, s1</a:t>
                      </a:r>
                      <a:endParaRPr lang="en-US" sz="1000" b="0" dirty="0"/>
                    </a:p>
                  </a:txBody>
                  <a:tcPr/>
                </a:tc>
                <a:tc>
                  <a:txBody>
                    <a:bodyPr/>
                    <a:lstStyle/>
                    <a:p>
                      <a:pPr algn="ctr"/>
                      <a:r>
                        <a:rPr lang="en-US" sz="1000" dirty="0"/>
                        <a:t>24*24*64</a:t>
                      </a:r>
                      <a:endParaRPr lang="en-US" sz="1000" b="0" dirty="0"/>
                    </a:p>
                  </a:txBody>
                  <a:tcPr/>
                </a:tc>
                <a:extLst>
                  <a:ext uri="{0D108BD9-81ED-4DB2-BD59-A6C34878D82A}">
                    <a16:rowId xmlns:a16="http://schemas.microsoft.com/office/drawing/2014/main" xmlns="" val="189034017"/>
                  </a:ext>
                </a:extLst>
              </a:tr>
              <a:tr h="385668">
                <a:tc>
                  <a:txBody>
                    <a:bodyPr/>
                    <a:lstStyle/>
                    <a:p>
                      <a:pPr algn="ctr"/>
                      <a:r>
                        <a:rPr lang="en-US" sz="1000" dirty="0"/>
                        <a:t>7-1</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a:t>
                      </a:r>
                      <a:r>
                        <a:rPr lang="en-US" sz="1000" baseline="0" dirty="0"/>
                        <a:t> </a:t>
                      </a:r>
                      <a:r>
                        <a:rPr lang="en-US" sz="1000" dirty="0"/>
                        <a:t>Batch normalization</a:t>
                      </a:r>
                      <a:endParaRPr lang="en-US" sz="1000" b="0" dirty="0"/>
                    </a:p>
                  </a:txBody>
                  <a:tcPr/>
                </a:tc>
                <a:tc>
                  <a:txBody>
                    <a:bodyPr/>
                    <a:lstStyle/>
                    <a:p>
                      <a:pPr algn="ctr"/>
                      <a:r>
                        <a:rPr lang="en-US" sz="1000" dirty="0"/>
                        <a:t>1 * 3</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64, s1</a:t>
                      </a:r>
                      <a:endParaRPr lang="en-US" sz="1000" b="0" dirty="0"/>
                    </a:p>
                  </a:txBody>
                  <a:tcPr/>
                </a:tc>
                <a:tc>
                  <a:txBody>
                    <a:bodyPr/>
                    <a:lstStyle/>
                    <a:p>
                      <a:pPr algn="ctr"/>
                      <a:r>
                        <a:rPr lang="en-US" sz="1000" dirty="0"/>
                        <a:t>24*24*64</a:t>
                      </a:r>
                      <a:endParaRPr lang="en-US" sz="1000" b="0" dirty="0"/>
                    </a:p>
                  </a:txBody>
                  <a:tcPr/>
                </a:tc>
                <a:extLst>
                  <a:ext uri="{0D108BD9-81ED-4DB2-BD59-A6C34878D82A}">
                    <a16:rowId xmlns:a16="http://schemas.microsoft.com/office/drawing/2014/main" xmlns="" val="2548388525"/>
                  </a:ext>
                </a:extLst>
              </a:tr>
              <a:tr h="385668">
                <a:tc>
                  <a:txBody>
                    <a:bodyPr/>
                    <a:lstStyle/>
                    <a:p>
                      <a:pPr algn="ctr"/>
                      <a:r>
                        <a:rPr lang="en-US" sz="1000" dirty="0"/>
                        <a:t>6-2</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a:t>
                      </a:r>
                      <a:r>
                        <a:rPr lang="en-US" sz="1000" baseline="0" dirty="0"/>
                        <a:t> </a:t>
                      </a:r>
                      <a:r>
                        <a:rPr lang="en-US" sz="1000" dirty="0"/>
                        <a:t>Batch normalization</a:t>
                      </a:r>
                      <a:endParaRPr lang="en-US" sz="1000" b="0" dirty="0"/>
                    </a:p>
                  </a:txBody>
                  <a:tcPr/>
                </a:tc>
                <a:tc>
                  <a:txBody>
                    <a:bodyPr/>
                    <a:lstStyle/>
                    <a:p>
                      <a:pPr algn="ctr"/>
                      <a:r>
                        <a:rPr lang="en-US" sz="1000" dirty="0"/>
                        <a:t>1 * 7</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64, s1</a:t>
                      </a:r>
                      <a:endParaRPr lang="en-US" sz="1000" b="0" dirty="0"/>
                    </a:p>
                  </a:txBody>
                  <a:tcPr/>
                </a:tc>
                <a:tc>
                  <a:txBody>
                    <a:bodyPr/>
                    <a:lstStyle/>
                    <a:p>
                      <a:pPr algn="ctr"/>
                      <a:r>
                        <a:rPr lang="en-US" sz="1000" dirty="0"/>
                        <a:t>24*24*64</a:t>
                      </a:r>
                      <a:endParaRPr lang="en-US" sz="1000" b="0" dirty="0"/>
                    </a:p>
                  </a:txBody>
                  <a:tcPr/>
                </a:tc>
                <a:extLst>
                  <a:ext uri="{0D108BD9-81ED-4DB2-BD59-A6C34878D82A}">
                    <a16:rowId xmlns:a16="http://schemas.microsoft.com/office/drawing/2014/main" xmlns="" val="2624158437"/>
                  </a:ext>
                </a:extLst>
              </a:tr>
            </a:tbl>
          </a:graphicData>
        </a:graphic>
      </p:graphicFrame>
      <p:sp>
        <p:nvSpPr>
          <p:cNvPr id="13" name="Arrow: Right 12">
            <a:extLst>
              <a:ext uri="{FF2B5EF4-FFF2-40B4-BE49-F238E27FC236}">
                <a16:creationId xmlns:a16="http://schemas.microsoft.com/office/drawing/2014/main" xmlns="" id="{3DC28AAF-F3C4-4B57-8C54-6DF219FAF193}"/>
              </a:ext>
            </a:extLst>
          </p:cNvPr>
          <p:cNvSpPr/>
          <p:nvPr/>
        </p:nvSpPr>
        <p:spPr>
          <a:xfrm>
            <a:off x="8409363" y="4085140"/>
            <a:ext cx="619125"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182117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C2FF63-E857-432F-A0F9-038E49C6373F}"/>
              </a:ext>
            </a:extLst>
          </p:cNvPr>
          <p:cNvSpPr>
            <a:spLocks noGrp="1"/>
          </p:cNvSpPr>
          <p:nvPr>
            <p:ph type="title"/>
          </p:nvPr>
        </p:nvSpPr>
        <p:spPr/>
        <p:txBody>
          <a:bodyPr/>
          <a:lstStyle/>
          <a:p>
            <a:r>
              <a:rPr lang="en-US" sz="3600" b="1" dirty="0">
                <a:solidFill>
                  <a:schemeClr val="tx1"/>
                </a:solidFill>
              </a:rPr>
              <a:t>Classification Model Architecture(cont)</a:t>
            </a:r>
            <a:endParaRPr lang="en-US" dirty="0"/>
          </a:p>
        </p:txBody>
      </p:sp>
      <p:graphicFrame>
        <p:nvGraphicFramePr>
          <p:cNvPr id="5" name="Table 5">
            <a:extLst>
              <a:ext uri="{FF2B5EF4-FFF2-40B4-BE49-F238E27FC236}">
                <a16:creationId xmlns:a16="http://schemas.microsoft.com/office/drawing/2014/main" xmlns="" id="{AE475896-2438-4F7F-8CF8-202CFB087776}"/>
              </a:ext>
            </a:extLst>
          </p:cNvPr>
          <p:cNvGraphicFramePr>
            <a:graphicFrameLocks noGrp="1"/>
          </p:cNvGraphicFramePr>
          <p:nvPr>
            <p:ph idx="1"/>
            <p:extLst>
              <p:ext uri="{D42A27DB-BD31-4B8C-83A1-F6EECF244321}">
                <p14:modId xmlns:p14="http://schemas.microsoft.com/office/powerpoint/2010/main" val="3512768568"/>
              </p:ext>
            </p:extLst>
          </p:nvPr>
        </p:nvGraphicFramePr>
        <p:xfrm>
          <a:off x="822325" y="1384300"/>
          <a:ext cx="7543800" cy="3316910"/>
        </p:xfrm>
        <a:graphic>
          <a:graphicData uri="http://schemas.openxmlformats.org/drawingml/2006/table">
            <a:tbl>
              <a:tblPr firstRow="1" bandRow="1">
                <a:tableStyleId>{5C22544A-7EE6-4342-B048-85BDC9FD1C3A}</a:tableStyleId>
              </a:tblPr>
              <a:tblGrid>
                <a:gridCol w="1508760">
                  <a:extLst>
                    <a:ext uri="{9D8B030D-6E8A-4147-A177-3AD203B41FA5}">
                      <a16:colId xmlns:a16="http://schemas.microsoft.com/office/drawing/2014/main" xmlns="" val="525380892"/>
                    </a:ext>
                  </a:extLst>
                </a:gridCol>
                <a:gridCol w="1508760">
                  <a:extLst>
                    <a:ext uri="{9D8B030D-6E8A-4147-A177-3AD203B41FA5}">
                      <a16:colId xmlns:a16="http://schemas.microsoft.com/office/drawing/2014/main" xmlns="" val="4046163530"/>
                    </a:ext>
                  </a:extLst>
                </a:gridCol>
                <a:gridCol w="1508760">
                  <a:extLst>
                    <a:ext uri="{9D8B030D-6E8A-4147-A177-3AD203B41FA5}">
                      <a16:colId xmlns:a16="http://schemas.microsoft.com/office/drawing/2014/main" xmlns="" val="125345242"/>
                    </a:ext>
                  </a:extLst>
                </a:gridCol>
                <a:gridCol w="1508760">
                  <a:extLst>
                    <a:ext uri="{9D8B030D-6E8A-4147-A177-3AD203B41FA5}">
                      <a16:colId xmlns:a16="http://schemas.microsoft.com/office/drawing/2014/main" xmlns="" val="3082668215"/>
                    </a:ext>
                  </a:extLst>
                </a:gridCol>
                <a:gridCol w="1508760">
                  <a:extLst>
                    <a:ext uri="{9D8B030D-6E8A-4147-A177-3AD203B41FA5}">
                      <a16:colId xmlns:a16="http://schemas.microsoft.com/office/drawing/2014/main" xmlns="" val="1421733026"/>
                    </a:ext>
                  </a:extLst>
                </a:gridCol>
              </a:tblGrid>
              <a:tr h="381329">
                <a:tc>
                  <a:txBody>
                    <a:bodyPr/>
                    <a:lstStyle/>
                    <a:p>
                      <a:pPr algn="ctr"/>
                      <a:r>
                        <a:rPr lang="en-US" sz="1000" dirty="0"/>
                        <a:t>7-2</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Conv +</a:t>
                      </a:r>
                      <a:r>
                        <a:rPr lang="en-US" sz="1000" baseline="0" dirty="0"/>
                        <a:t> </a:t>
                      </a:r>
                      <a:r>
                        <a:rPr lang="en-US" sz="1000" dirty="0"/>
                        <a:t>Batch normalization</a:t>
                      </a:r>
                      <a:endParaRPr lang="en-US" sz="1000" b="0" dirty="0"/>
                    </a:p>
                  </a:txBody>
                  <a:tcPr/>
                </a:tc>
                <a:tc>
                  <a:txBody>
                    <a:bodyPr/>
                    <a:lstStyle/>
                    <a:p>
                      <a:pPr algn="ctr"/>
                      <a:r>
                        <a:rPr lang="en-US" sz="1000" dirty="0"/>
                        <a:t>7 * 1</a:t>
                      </a:r>
                      <a:endParaRPr lang="en-US" sz="1000" b="0" dirty="0"/>
                    </a:p>
                  </a:txBody>
                  <a:tcPr/>
                </a:tc>
                <a:tc>
                  <a:txBody>
                    <a:bodyPr/>
                    <a:lstStyle/>
                    <a:p>
                      <a:pPr marL="0" marR="0" lvl="0" indent="0" algn="ctr" defTabSz="457200" rtl="1" eaLnBrk="1" fontAlgn="auto" latinLnBrk="0" hangingPunct="1">
                        <a:lnSpc>
                          <a:spcPct val="100000"/>
                        </a:lnSpc>
                        <a:spcBef>
                          <a:spcPts val="0"/>
                        </a:spcBef>
                        <a:spcAft>
                          <a:spcPts val="0"/>
                        </a:spcAft>
                        <a:buClrTx/>
                        <a:buSzTx/>
                        <a:buFontTx/>
                        <a:buNone/>
                        <a:tabLst/>
                        <a:defRPr/>
                      </a:pPr>
                      <a:r>
                        <a:rPr lang="en-US" sz="1000" dirty="0"/>
                        <a:t>64, s1</a:t>
                      </a:r>
                      <a:endParaRPr lang="en-US" sz="1000" b="0" dirty="0"/>
                    </a:p>
                  </a:txBody>
                  <a:tcPr/>
                </a:tc>
                <a:tc>
                  <a:txBody>
                    <a:bodyPr/>
                    <a:lstStyle/>
                    <a:p>
                      <a:pPr algn="ctr"/>
                      <a:r>
                        <a:rPr lang="en-US" sz="1000" dirty="0"/>
                        <a:t>24*24*64</a:t>
                      </a:r>
                      <a:endParaRPr lang="en-US" sz="1000" b="0" dirty="0"/>
                    </a:p>
                  </a:txBody>
                  <a:tcPr/>
                </a:tc>
                <a:extLst>
                  <a:ext uri="{0D108BD9-81ED-4DB2-BD59-A6C34878D82A}">
                    <a16:rowId xmlns:a16="http://schemas.microsoft.com/office/drawing/2014/main" xmlns="" val="2505461242"/>
                  </a:ext>
                </a:extLst>
              </a:tr>
              <a:tr h="292067">
                <a:tc>
                  <a:txBody>
                    <a:bodyPr/>
                    <a:lstStyle/>
                    <a:p>
                      <a:pPr algn="ctr"/>
                      <a:r>
                        <a:rPr lang="en-US" sz="1000" dirty="0"/>
                        <a:t>8</a:t>
                      </a:r>
                      <a:endParaRPr lang="en-US" sz="1000" b="0" dirty="0"/>
                    </a:p>
                  </a:txBody>
                  <a:tcPr/>
                </a:tc>
                <a:tc>
                  <a:txBody>
                    <a:bodyPr/>
                    <a:lstStyle/>
                    <a:p>
                      <a:pPr algn="ctr"/>
                      <a:r>
                        <a:rPr lang="en-US" sz="1000" dirty="0"/>
                        <a:t>Concatenate </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24*24*128</a:t>
                      </a:r>
                      <a:endParaRPr lang="en-US" sz="1000" b="0" dirty="0"/>
                    </a:p>
                  </a:txBody>
                  <a:tcPr/>
                </a:tc>
                <a:extLst>
                  <a:ext uri="{0D108BD9-81ED-4DB2-BD59-A6C34878D82A}">
                    <a16:rowId xmlns:a16="http://schemas.microsoft.com/office/drawing/2014/main" xmlns="" val="182394879"/>
                  </a:ext>
                </a:extLst>
              </a:tr>
              <a:tr h="292067">
                <a:tc>
                  <a:txBody>
                    <a:bodyPr/>
                    <a:lstStyle/>
                    <a:p>
                      <a:pPr algn="ctr"/>
                      <a:r>
                        <a:rPr lang="en-US" sz="1000" dirty="0"/>
                        <a:t>9</a:t>
                      </a:r>
                      <a:endParaRPr lang="en-US" sz="1000" b="0" dirty="0"/>
                    </a:p>
                  </a:txBody>
                  <a:tcPr/>
                </a:tc>
                <a:tc>
                  <a:txBody>
                    <a:bodyPr/>
                    <a:lstStyle/>
                    <a:p>
                      <a:pPr algn="ctr"/>
                      <a:r>
                        <a:rPr lang="en-US" sz="1000" dirty="0"/>
                        <a:t>Max-pool</a:t>
                      </a:r>
                      <a:endParaRPr lang="en-US" sz="1000" b="0" dirty="0"/>
                    </a:p>
                  </a:txBody>
                  <a:tcPr/>
                </a:tc>
                <a:tc>
                  <a:txBody>
                    <a:bodyPr/>
                    <a:lstStyle/>
                    <a:p>
                      <a:pPr algn="ctr"/>
                      <a:r>
                        <a:rPr lang="en-US" sz="1000" dirty="0"/>
                        <a:t>2 * 2</a:t>
                      </a:r>
                      <a:endParaRPr lang="en-US" sz="1000" b="0" dirty="0"/>
                    </a:p>
                  </a:txBody>
                  <a:tcPr/>
                </a:tc>
                <a:tc>
                  <a:txBody>
                    <a:bodyPr/>
                    <a:lstStyle/>
                    <a:p>
                      <a:pPr algn="ctr"/>
                      <a:r>
                        <a:rPr lang="en-US" sz="1000" dirty="0"/>
                        <a:t>S2</a:t>
                      </a:r>
                      <a:endParaRPr lang="en-US" sz="1000" b="0" dirty="0"/>
                    </a:p>
                  </a:txBody>
                  <a:tcPr/>
                </a:tc>
                <a:tc>
                  <a:txBody>
                    <a:bodyPr/>
                    <a:lstStyle/>
                    <a:p>
                      <a:pPr algn="ctr"/>
                      <a:r>
                        <a:rPr lang="en-US" sz="1000" dirty="0"/>
                        <a:t>12*12*128</a:t>
                      </a:r>
                      <a:endParaRPr lang="en-US" sz="1000" b="0" dirty="0"/>
                    </a:p>
                  </a:txBody>
                  <a:tcPr/>
                </a:tc>
                <a:extLst>
                  <a:ext uri="{0D108BD9-81ED-4DB2-BD59-A6C34878D82A}">
                    <a16:rowId xmlns:a16="http://schemas.microsoft.com/office/drawing/2014/main" xmlns="" val="2283054972"/>
                  </a:ext>
                </a:extLst>
              </a:tr>
              <a:tr h="292067">
                <a:tc>
                  <a:txBody>
                    <a:bodyPr/>
                    <a:lstStyle/>
                    <a:p>
                      <a:pPr algn="ctr"/>
                      <a:r>
                        <a:rPr lang="en-US" sz="1000" dirty="0"/>
                        <a:t>10</a:t>
                      </a:r>
                      <a:endParaRPr lang="en-US" sz="1000" b="0" dirty="0"/>
                    </a:p>
                  </a:txBody>
                  <a:tcPr/>
                </a:tc>
                <a:tc>
                  <a:txBody>
                    <a:bodyPr/>
                    <a:lstStyle/>
                    <a:p>
                      <a:pPr algn="ctr"/>
                      <a:r>
                        <a:rPr lang="en-US" sz="1000" dirty="0"/>
                        <a:t>Dropout</a:t>
                      </a:r>
                      <a:endParaRPr lang="en-US" sz="1000" b="0" dirty="0"/>
                    </a:p>
                  </a:txBody>
                  <a:tcPr/>
                </a:tc>
                <a:tc>
                  <a:txBody>
                    <a:bodyPr/>
                    <a:lstStyle/>
                    <a:p>
                      <a:pPr algn="ctr"/>
                      <a:r>
                        <a:rPr lang="en-US" sz="1000" dirty="0"/>
                        <a:t>0.2</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12*12*128</a:t>
                      </a:r>
                      <a:endParaRPr lang="en-US" sz="1000" b="0" dirty="0"/>
                    </a:p>
                  </a:txBody>
                  <a:tcPr/>
                </a:tc>
                <a:extLst>
                  <a:ext uri="{0D108BD9-81ED-4DB2-BD59-A6C34878D82A}">
                    <a16:rowId xmlns:a16="http://schemas.microsoft.com/office/drawing/2014/main" xmlns="" val="3594509279"/>
                  </a:ext>
                </a:extLst>
              </a:tr>
              <a:tr h="292067">
                <a:tc>
                  <a:txBody>
                    <a:bodyPr/>
                    <a:lstStyle/>
                    <a:p>
                      <a:pPr algn="ctr"/>
                      <a:r>
                        <a:rPr lang="en-US" sz="1000" dirty="0"/>
                        <a:t>11</a:t>
                      </a:r>
                      <a:endParaRPr lang="en-US" sz="1000" b="0" dirty="0"/>
                    </a:p>
                  </a:txBody>
                  <a:tcPr/>
                </a:tc>
                <a:tc>
                  <a:txBody>
                    <a:bodyPr/>
                    <a:lstStyle/>
                    <a:p>
                      <a:pPr algn="ctr"/>
                      <a:r>
                        <a:rPr lang="en-US" sz="1000" dirty="0"/>
                        <a:t>Conv</a:t>
                      </a:r>
                      <a:endParaRPr lang="en-US" sz="1000" b="0" dirty="0"/>
                    </a:p>
                  </a:txBody>
                  <a:tcPr/>
                </a:tc>
                <a:tc>
                  <a:txBody>
                    <a:bodyPr/>
                    <a:lstStyle/>
                    <a:p>
                      <a:pPr algn="ctr"/>
                      <a:r>
                        <a:rPr lang="en-US" sz="1000" dirty="0"/>
                        <a:t>3 * 3</a:t>
                      </a:r>
                      <a:endParaRPr lang="en-US" sz="1000" b="0" dirty="0"/>
                    </a:p>
                  </a:txBody>
                  <a:tcPr/>
                </a:tc>
                <a:tc>
                  <a:txBody>
                    <a:bodyPr/>
                    <a:lstStyle/>
                    <a:p>
                      <a:pPr algn="ctr"/>
                      <a:r>
                        <a:rPr lang="en-US" sz="1000" dirty="0"/>
                        <a:t>128, s1</a:t>
                      </a:r>
                      <a:endParaRPr lang="en-US" sz="1000" b="0" dirty="0"/>
                    </a:p>
                  </a:txBody>
                  <a:tcPr/>
                </a:tc>
                <a:tc>
                  <a:txBody>
                    <a:bodyPr/>
                    <a:lstStyle/>
                    <a:p>
                      <a:pPr algn="ctr"/>
                      <a:r>
                        <a:rPr lang="en-US" sz="1000" dirty="0"/>
                        <a:t>12*12*128</a:t>
                      </a:r>
                      <a:endParaRPr lang="en-US" sz="1000" b="0" dirty="0"/>
                    </a:p>
                  </a:txBody>
                  <a:tcPr/>
                </a:tc>
                <a:extLst>
                  <a:ext uri="{0D108BD9-81ED-4DB2-BD59-A6C34878D82A}">
                    <a16:rowId xmlns:a16="http://schemas.microsoft.com/office/drawing/2014/main" xmlns="" val="2017875542"/>
                  </a:ext>
                </a:extLst>
              </a:tr>
              <a:tr h="292067">
                <a:tc>
                  <a:txBody>
                    <a:bodyPr/>
                    <a:lstStyle/>
                    <a:p>
                      <a:pPr algn="ctr"/>
                      <a:r>
                        <a:rPr lang="en-US" sz="1000" dirty="0"/>
                        <a:t>12</a:t>
                      </a:r>
                      <a:endParaRPr lang="en-US" sz="1000" b="0" dirty="0"/>
                    </a:p>
                  </a:txBody>
                  <a:tcPr/>
                </a:tc>
                <a:tc>
                  <a:txBody>
                    <a:bodyPr/>
                    <a:lstStyle/>
                    <a:p>
                      <a:pPr algn="ctr"/>
                      <a:r>
                        <a:rPr lang="en-US" sz="1000" dirty="0"/>
                        <a:t>Conv </a:t>
                      </a:r>
                      <a:endParaRPr lang="en-US" sz="1000" b="0" dirty="0"/>
                    </a:p>
                  </a:txBody>
                  <a:tcPr/>
                </a:tc>
                <a:tc>
                  <a:txBody>
                    <a:bodyPr/>
                    <a:lstStyle/>
                    <a:p>
                      <a:pPr algn="ctr"/>
                      <a:r>
                        <a:rPr lang="en-US" sz="1000" dirty="0"/>
                        <a:t>3 * 3</a:t>
                      </a:r>
                      <a:endParaRPr lang="en-US" sz="1000" b="0" dirty="0"/>
                    </a:p>
                  </a:txBody>
                  <a:tcPr/>
                </a:tc>
                <a:tc>
                  <a:txBody>
                    <a:bodyPr/>
                    <a:lstStyle/>
                    <a:p>
                      <a:pPr algn="ctr"/>
                      <a:r>
                        <a:rPr lang="en-US" sz="1000" dirty="0"/>
                        <a:t>256, s1</a:t>
                      </a:r>
                      <a:endParaRPr lang="en-US" sz="1000" b="0" dirty="0"/>
                    </a:p>
                  </a:txBody>
                  <a:tcPr/>
                </a:tc>
                <a:tc>
                  <a:txBody>
                    <a:bodyPr/>
                    <a:lstStyle/>
                    <a:p>
                      <a:pPr algn="ctr"/>
                      <a:r>
                        <a:rPr lang="en-US" sz="1000" dirty="0"/>
                        <a:t>12*12*256</a:t>
                      </a:r>
                      <a:endParaRPr lang="en-US" sz="1000" b="0" dirty="0"/>
                    </a:p>
                  </a:txBody>
                  <a:tcPr/>
                </a:tc>
                <a:extLst>
                  <a:ext uri="{0D108BD9-81ED-4DB2-BD59-A6C34878D82A}">
                    <a16:rowId xmlns:a16="http://schemas.microsoft.com/office/drawing/2014/main" xmlns="" val="2254224272"/>
                  </a:ext>
                </a:extLst>
              </a:tr>
              <a:tr h="292067">
                <a:tc>
                  <a:txBody>
                    <a:bodyPr/>
                    <a:lstStyle/>
                    <a:p>
                      <a:pPr algn="ctr"/>
                      <a:r>
                        <a:rPr lang="en-US" sz="1000" dirty="0"/>
                        <a:t>13</a:t>
                      </a:r>
                      <a:endParaRPr lang="en-US" sz="1000" b="0" dirty="0"/>
                    </a:p>
                  </a:txBody>
                  <a:tcPr/>
                </a:tc>
                <a:tc>
                  <a:txBody>
                    <a:bodyPr/>
                    <a:lstStyle/>
                    <a:p>
                      <a:pPr algn="ctr"/>
                      <a:r>
                        <a:rPr lang="en-US" sz="1000" dirty="0"/>
                        <a:t>Max-pool</a:t>
                      </a:r>
                      <a:endParaRPr lang="en-US" sz="1000" b="0" dirty="0"/>
                    </a:p>
                  </a:txBody>
                  <a:tcPr/>
                </a:tc>
                <a:tc>
                  <a:txBody>
                    <a:bodyPr/>
                    <a:lstStyle/>
                    <a:p>
                      <a:pPr algn="ctr"/>
                      <a:r>
                        <a:rPr lang="en-US" sz="1000" dirty="0"/>
                        <a:t>2 *</a:t>
                      </a:r>
                      <a:r>
                        <a:rPr lang="en-US" sz="1000" baseline="0" dirty="0"/>
                        <a:t> 2</a:t>
                      </a:r>
                      <a:endParaRPr lang="en-US" sz="1000" b="0" dirty="0"/>
                    </a:p>
                  </a:txBody>
                  <a:tcPr/>
                </a:tc>
                <a:tc>
                  <a:txBody>
                    <a:bodyPr/>
                    <a:lstStyle/>
                    <a:p>
                      <a:pPr algn="ctr"/>
                      <a:r>
                        <a:rPr lang="en-US" sz="1000" dirty="0"/>
                        <a:t>S2</a:t>
                      </a:r>
                      <a:endParaRPr lang="en-US" sz="1000" b="0" dirty="0"/>
                    </a:p>
                  </a:txBody>
                  <a:tcPr/>
                </a:tc>
                <a:tc>
                  <a:txBody>
                    <a:bodyPr/>
                    <a:lstStyle/>
                    <a:p>
                      <a:pPr algn="ctr"/>
                      <a:r>
                        <a:rPr lang="en-US" sz="1000" dirty="0"/>
                        <a:t>6*6*256</a:t>
                      </a:r>
                      <a:endParaRPr lang="en-US" sz="1000" b="0" dirty="0"/>
                    </a:p>
                  </a:txBody>
                  <a:tcPr/>
                </a:tc>
                <a:extLst>
                  <a:ext uri="{0D108BD9-81ED-4DB2-BD59-A6C34878D82A}">
                    <a16:rowId xmlns:a16="http://schemas.microsoft.com/office/drawing/2014/main" xmlns="" val="1965775417"/>
                  </a:ext>
                </a:extLst>
              </a:tr>
              <a:tr h="292067">
                <a:tc>
                  <a:txBody>
                    <a:bodyPr/>
                    <a:lstStyle/>
                    <a:p>
                      <a:pPr algn="ctr"/>
                      <a:r>
                        <a:rPr lang="en-US" sz="1000" dirty="0"/>
                        <a:t>14</a:t>
                      </a:r>
                      <a:endParaRPr lang="en-US" sz="1000" b="0" dirty="0"/>
                    </a:p>
                  </a:txBody>
                  <a:tcPr/>
                </a:tc>
                <a:tc>
                  <a:txBody>
                    <a:bodyPr/>
                    <a:lstStyle/>
                    <a:p>
                      <a:pPr algn="ctr"/>
                      <a:r>
                        <a:rPr lang="en-US" sz="1000" dirty="0"/>
                        <a:t>Dropout</a:t>
                      </a:r>
                      <a:endParaRPr lang="en-US" sz="1000" b="0" dirty="0"/>
                    </a:p>
                  </a:txBody>
                  <a:tcPr/>
                </a:tc>
                <a:tc>
                  <a:txBody>
                    <a:bodyPr/>
                    <a:lstStyle/>
                    <a:p>
                      <a:pPr algn="ctr"/>
                      <a:r>
                        <a:rPr lang="en-US" sz="1000" dirty="0"/>
                        <a:t>0.3</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6*6*256</a:t>
                      </a:r>
                      <a:endParaRPr lang="en-US" sz="1000" b="0" dirty="0"/>
                    </a:p>
                  </a:txBody>
                  <a:tcPr/>
                </a:tc>
                <a:extLst>
                  <a:ext uri="{0D108BD9-81ED-4DB2-BD59-A6C34878D82A}">
                    <a16:rowId xmlns:a16="http://schemas.microsoft.com/office/drawing/2014/main" xmlns="" val="3738085692"/>
                  </a:ext>
                </a:extLst>
              </a:tr>
              <a:tr h="292067">
                <a:tc>
                  <a:txBody>
                    <a:bodyPr/>
                    <a:lstStyle/>
                    <a:p>
                      <a:pPr algn="ctr"/>
                      <a:r>
                        <a:rPr lang="en-US" sz="1000" dirty="0"/>
                        <a:t>15</a:t>
                      </a:r>
                      <a:endParaRPr lang="en-US" sz="1000" b="0" dirty="0"/>
                    </a:p>
                  </a:txBody>
                  <a:tcPr/>
                </a:tc>
                <a:tc>
                  <a:txBody>
                    <a:bodyPr/>
                    <a:lstStyle/>
                    <a:p>
                      <a:pPr algn="ctr"/>
                      <a:r>
                        <a:rPr lang="en-US" sz="1000" dirty="0"/>
                        <a:t>Dense</a:t>
                      </a:r>
                      <a:r>
                        <a:rPr lang="en-US" sz="1000" baseline="0" dirty="0"/>
                        <a:t> </a:t>
                      </a:r>
                      <a:endParaRPr lang="en-US" sz="1000" b="0" dirty="0"/>
                    </a:p>
                  </a:txBody>
                  <a:tcPr/>
                </a:tc>
                <a:tc>
                  <a:txBody>
                    <a:bodyPr/>
                    <a:lstStyle/>
                    <a:p>
                      <a:pPr algn="ctr"/>
                      <a:r>
                        <a:rPr lang="en-US" sz="1000" dirty="0"/>
                        <a:t>256</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256</a:t>
                      </a:r>
                      <a:endParaRPr lang="en-US" sz="1000" b="0" dirty="0"/>
                    </a:p>
                  </a:txBody>
                  <a:tcPr/>
                </a:tc>
                <a:extLst>
                  <a:ext uri="{0D108BD9-81ED-4DB2-BD59-A6C34878D82A}">
                    <a16:rowId xmlns:a16="http://schemas.microsoft.com/office/drawing/2014/main" xmlns="" val="2180027810"/>
                  </a:ext>
                </a:extLst>
              </a:tr>
              <a:tr h="292067">
                <a:tc>
                  <a:txBody>
                    <a:bodyPr/>
                    <a:lstStyle/>
                    <a:p>
                      <a:pPr algn="ctr"/>
                      <a:r>
                        <a:rPr lang="en-US" sz="1000" dirty="0"/>
                        <a:t>16</a:t>
                      </a:r>
                      <a:endParaRPr lang="en-US" sz="1000" b="0" dirty="0"/>
                    </a:p>
                  </a:txBody>
                  <a:tcPr/>
                </a:tc>
                <a:tc>
                  <a:txBody>
                    <a:bodyPr/>
                    <a:lstStyle/>
                    <a:p>
                      <a:pPr algn="ctr"/>
                      <a:r>
                        <a:rPr lang="en-US" sz="1000" dirty="0"/>
                        <a:t>Dropout</a:t>
                      </a:r>
                      <a:endParaRPr lang="en-US" sz="1000" b="0" dirty="0"/>
                    </a:p>
                  </a:txBody>
                  <a:tcPr/>
                </a:tc>
                <a:tc>
                  <a:txBody>
                    <a:bodyPr/>
                    <a:lstStyle/>
                    <a:p>
                      <a:pPr algn="ctr"/>
                      <a:r>
                        <a:rPr lang="en-US" sz="1000" dirty="0"/>
                        <a:t>0.4</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256</a:t>
                      </a:r>
                      <a:endParaRPr lang="en-US" sz="1000" b="0" dirty="0"/>
                    </a:p>
                  </a:txBody>
                  <a:tcPr/>
                </a:tc>
                <a:extLst>
                  <a:ext uri="{0D108BD9-81ED-4DB2-BD59-A6C34878D82A}">
                    <a16:rowId xmlns:a16="http://schemas.microsoft.com/office/drawing/2014/main" xmlns="" val="2584467601"/>
                  </a:ext>
                </a:extLst>
              </a:tr>
              <a:tr h="292067">
                <a:tc>
                  <a:txBody>
                    <a:bodyPr/>
                    <a:lstStyle/>
                    <a:p>
                      <a:pPr algn="ctr"/>
                      <a:r>
                        <a:rPr lang="en-US" sz="1000" dirty="0"/>
                        <a:t>17</a:t>
                      </a:r>
                      <a:endParaRPr lang="en-US" sz="1000" b="0" dirty="0"/>
                    </a:p>
                  </a:txBody>
                  <a:tcPr/>
                </a:tc>
                <a:tc>
                  <a:txBody>
                    <a:bodyPr/>
                    <a:lstStyle/>
                    <a:p>
                      <a:pPr algn="ctr"/>
                      <a:r>
                        <a:rPr lang="en-US" sz="1000" dirty="0" err="1"/>
                        <a:t>softmax</a:t>
                      </a:r>
                      <a:endParaRPr lang="en-US" sz="1000" b="0" dirty="0"/>
                    </a:p>
                  </a:txBody>
                  <a:tcPr/>
                </a:tc>
                <a:tc>
                  <a:txBody>
                    <a:bodyPr/>
                    <a:lstStyle/>
                    <a:p>
                      <a:pPr algn="ctr"/>
                      <a:r>
                        <a:rPr lang="en-US" sz="1000" dirty="0"/>
                        <a:t>43</a:t>
                      </a:r>
                      <a:endParaRPr lang="en-US" sz="1000" b="0" dirty="0"/>
                    </a:p>
                  </a:txBody>
                  <a:tcPr/>
                </a:tc>
                <a:tc>
                  <a:txBody>
                    <a:bodyPr/>
                    <a:lstStyle/>
                    <a:p>
                      <a:pPr algn="ctr"/>
                      <a:r>
                        <a:rPr lang="en-US" sz="1000" dirty="0"/>
                        <a:t>-</a:t>
                      </a:r>
                      <a:endParaRPr lang="en-US" sz="1000" b="0" dirty="0"/>
                    </a:p>
                  </a:txBody>
                  <a:tcPr/>
                </a:tc>
                <a:tc>
                  <a:txBody>
                    <a:bodyPr/>
                    <a:lstStyle/>
                    <a:p>
                      <a:pPr algn="ctr"/>
                      <a:r>
                        <a:rPr lang="en-US" sz="1000" dirty="0"/>
                        <a:t>43</a:t>
                      </a:r>
                      <a:endParaRPr lang="en-US" sz="1000" b="0" dirty="0"/>
                    </a:p>
                  </a:txBody>
                  <a:tcPr/>
                </a:tc>
                <a:extLst>
                  <a:ext uri="{0D108BD9-81ED-4DB2-BD59-A6C34878D82A}">
                    <a16:rowId xmlns:a16="http://schemas.microsoft.com/office/drawing/2014/main" xmlns="" val="3191365943"/>
                  </a:ext>
                </a:extLst>
              </a:tr>
            </a:tbl>
          </a:graphicData>
        </a:graphic>
      </p:graphicFrame>
      <p:sp>
        <p:nvSpPr>
          <p:cNvPr id="4" name="Slide Number Placeholder 3">
            <a:extLst>
              <a:ext uri="{FF2B5EF4-FFF2-40B4-BE49-F238E27FC236}">
                <a16:creationId xmlns:a16="http://schemas.microsoft.com/office/drawing/2014/main" xmlns="" id="{FC696BB2-E02D-4278-9E2F-C0DF6839D621}"/>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10333951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7"/>
            <a:ext cx="6761100" cy="2704932"/>
          </a:xfrm>
        </p:spPr>
        <p:txBody>
          <a:bodyPr/>
          <a:lstStyle/>
          <a:p>
            <a:r>
              <a:rPr lang="en-US" sz="2000" dirty="0">
                <a:solidFill>
                  <a:srgbClr val="FF0000"/>
                </a:solidFill>
              </a:rPr>
              <a:t>Introduction</a:t>
            </a:r>
            <a:endParaRPr lang="en-US" sz="2000" b="1" i="1" dirty="0">
              <a:solidFill>
                <a:schemeClr val="accent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chemeClr val="tx1">
                    <a:lumMod val="85000"/>
                    <a:lumOff val="15000"/>
                  </a:schemeClr>
                </a:solidFill>
              </a:rPr>
              <a:t>Dataset</a:t>
            </a:r>
          </a:p>
          <a:p>
            <a:r>
              <a:rPr lang="en-US" sz="2000" dirty="0">
                <a:solidFill>
                  <a:schemeClr val="tx1">
                    <a:lumMod val="85000"/>
                    <a:lumOff val="15000"/>
                  </a:schemeClr>
                </a:solidFill>
              </a:rPr>
              <a:t>System Architecture 1</a:t>
            </a:r>
          </a:p>
          <a:p>
            <a:r>
              <a:rPr lang="en-US" sz="2000" dirty="0">
                <a:solidFill>
                  <a:schemeClr val="tx1">
                    <a:lumMod val="85000"/>
                    <a:lumOff val="15000"/>
                  </a:schemeClr>
                </a:solidFill>
              </a:rPr>
              <a:t>System Architecture</a:t>
            </a:r>
            <a:r>
              <a:rPr lang="ar-EG" sz="2000" dirty="0">
                <a:solidFill>
                  <a:schemeClr val="tx1">
                    <a:lumMod val="85000"/>
                    <a:lumOff val="15000"/>
                  </a:schemeClr>
                </a:solidFill>
              </a:rPr>
              <a:t> </a:t>
            </a:r>
            <a:r>
              <a:rPr lang="en-US" sz="2000" dirty="0">
                <a:solidFill>
                  <a:schemeClr val="tx1">
                    <a:lumMod val="85000"/>
                    <a:lumOff val="15000"/>
                  </a:schemeClr>
                </a:solidFill>
              </a:rPr>
              <a:t>2</a:t>
            </a:r>
            <a:r>
              <a:rPr lang="ar-EG" sz="2000" dirty="0">
                <a:solidFill>
                  <a:schemeClr val="tx1">
                    <a:lumMod val="85000"/>
                    <a:lumOff val="15000"/>
                  </a:schemeClr>
                </a:solidFill>
              </a:rPr>
              <a:t> </a:t>
            </a:r>
            <a:endParaRPr lang="en-US" sz="2000" dirty="0">
              <a:solidFill>
                <a:schemeClr val="tx1">
                  <a:lumMod val="85000"/>
                  <a:lumOff val="15000"/>
                </a:schemeClr>
              </a:solidFill>
            </a:endParaRPr>
          </a:p>
          <a:p>
            <a:r>
              <a:rPr lang="en-US" sz="2000" dirty="0">
                <a:solidFill>
                  <a:schemeClr val="tx1">
                    <a:lumMod val="85000"/>
                    <a:lumOff val="15000"/>
                  </a:schemeClr>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1C7D67-B461-40F4-B8E7-DE9DD55C6485}"/>
              </a:ext>
            </a:extLst>
          </p:cNvPr>
          <p:cNvSpPr>
            <a:spLocks noGrp="1"/>
          </p:cNvSpPr>
          <p:nvPr>
            <p:ph type="title"/>
          </p:nvPr>
        </p:nvSpPr>
        <p:spPr/>
        <p:txBody>
          <a:bodyPr/>
          <a:lstStyle/>
          <a:p>
            <a:r>
              <a:rPr lang="en-US" dirty="0"/>
              <a:t>Model Accuracy </a:t>
            </a:r>
          </a:p>
        </p:txBody>
      </p:sp>
      <p:sp>
        <p:nvSpPr>
          <p:cNvPr id="4" name="Slide Number Placeholder 3">
            <a:extLst>
              <a:ext uri="{FF2B5EF4-FFF2-40B4-BE49-F238E27FC236}">
                <a16:creationId xmlns:a16="http://schemas.microsoft.com/office/drawing/2014/main" xmlns="" id="{9C5580B9-4CBE-4692-892F-E38E6946BDA3}"/>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30</a:t>
            </a:fld>
            <a:endParaRPr lang="en"/>
          </a:p>
        </p:txBody>
      </p:sp>
      <p:pic>
        <p:nvPicPr>
          <p:cNvPr id="7" name="Content Placeholder 6">
            <a:extLst>
              <a:ext uri="{FF2B5EF4-FFF2-40B4-BE49-F238E27FC236}">
                <a16:creationId xmlns:a16="http://schemas.microsoft.com/office/drawing/2014/main" xmlns="" id="{215A314B-BC7D-4D67-A2EC-BB452F0CB806}"/>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1474782"/>
            <a:ext cx="9143999" cy="3280098"/>
          </a:xfrm>
          <a:prstGeom prst="rect">
            <a:avLst/>
          </a:prstGeom>
        </p:spPr>
      </p:pic>
      <p:sp>
        <p:nvSpPr>
          <p:cNvPr id="3" name="Oval 2">
            <a:extLst>
              <a:ext uri="{FF2B5EF4-FFF2-40B4-BE49-F238E27FC236}">
                <a16:creationId xmlns:a16="http://schemas.microsoft.com/office/drawing/2014/main" xmlns="" id="{E33119FB-51BB-459E-85EB-5709A1D26B28}"/>
              </a:ext>
            </a:extLst>
          </p:cNvPr>
          <p:cNvSpPr/>
          <p:nvPr/>
        </p:nvSpPr>
        <p:spPr>
          <a:xfrm>
            <a:off x="3346704" y="2571750"/>
            <a:ext cx="2734056" cy="121615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bg1"/>
                </a:solidFill>
              </a:rPr>
              <a:t>reach the accuracy of  99.2%</a:t>
            </a:r>
            <a:endParaRPr lang="en-US" dirty="0">
              <a:solidFill>
                <a:schemeClr val="bg1"/>
              </a:solidFill>
            </a:endParaRPr>
          </a:p>
        </p:txBody>
      </p:sp>
    </p:spTree>
    <p:extLst>
      <p:ext uri="{BB962C8B-B14F-4D97-AF65-F5344CB8AC3E}">
        <p14:creationId xmlns:p14="http://schemas.microsoft.com/office/powerpoint/2010/main" val="22172923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7563B6-DA78-4BCD-87D4-22950AF7361D}"/>
              </a:ext>
            </a:extLst>
          </p:cNvPr>
          <p:cNvSpPr>
            <a:spLocks noGrp="1"/>
          </p:cNvSpPr>
          <p:nvPr>
            <p:ph type="title"/>
          </p:nvPr>
        </p:nvSpPr>
        <p:spPr/>
        <p:txBody>
          <a:bodyPr>
            <a:normAutofit/>
          </a:bodyPr>
          <a:lstStyle/>
          <a:p>
            <a:r>
              <a:rPr lang="en-US" sz="2800" i="1" dirty="0"/>
              <a:t>Solution Of Model 1 Problem</a:t>
            </a:r>
          </a:p>
        </p:txBody>
      </p:sp>
      <p:sp>
        <p:nvSpPr>
          <p:cNvPr id="3" name="Content Placeholder 2">
            <a:extLst>
              <a:ext uri="{FF2B5EF4-FFF2-40B4-BE49-F238E27FC236}">
                <a16:creationId xmlns:a16="http://schemas.microsoft.com/office/drawing/2014/main" xmlns="" id="{0069AFCF-2156-4EA0-A0B0-08EA7339C787}"/>
              </a:ext>
            </a:extLst>
          </p:cNvPr>
          <p:cNvSpPr>
            <a:spLocks noGrp="1"/>
          </p:cNvSpPr>
          <p:nvPr>
            <p:ph idx="1"/>
          </p:nvPr>
        </p:nvSpPr>
        <p:spPr/>
        <p:txBody>
          <a:bodyPr/>
          <a:lstStyle/>
          <a:p>
            <a:r>
              <a:rPr lang="en-US" dirty="0"/>
              <a:t>.</a:t>
            </a:r>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xmlns="" id="{74CE6D4A-8ACC-4CFC-9A68-38855BAD042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31</a:t>
            </a:fld>
            <a:endParaRPr lang="en"/>
          </a:p>
        </p:txBody>
      </p:sp>
      <p:sp>
        <p:nvSpPr>
          <p:cNvPr id="7" name="Callout: Down Arrow 6">
            <a:extLst>
              <a:ext uri="{FF2B5EF4-FFF2-40B4-BE49-F238E27FC236}">
                <a16:creationId xmlns:a16="http://schemas.microsoft.com/office/drawing/2014/main" xmlns="" id="{C06B22B9-1EC0-4DC9-AE48-7C30F06677E7}"/>
              </a:ext>
            </a:extLst>
          </p:cNvPr>
          <p:cNvSpPr/>
          <p:nvPr/>
        </p:nvSpPr>
        <p:spPr>
          <a:xfrm>
            <a:off x="1428750" y="1638299"/>
            <a:ext cx="6553200" cy="1495425"/>
          </a:xfrm>
          <a:prstGeom prst="downArrowCallou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accent6">
                    <a:lumMod val="50000"/>
                  </a:schemeClr>
                </a:solidFill>
                <a:latin typeface="+mn-lt"/>
              </a:rPr>
              <a:t>we use the GPU and this makes the connection and the testing faster by the double of the speed as It now reads a frame per second</a:t>
            </a:r>
            <a:endParaRPr lang="en-US" dirty="0"/>
          </a:p>
        </p:txBody>
      </p:sp>
      <p:graphicFrame>
        <p:nvGraphicFramePr>
          <p:cNvPr id="5" name="Table 4">
            <a:extLst>
              <a:ext uri="{FF2B5EF4-FFF2-40B4-BE49-F238E27FC236}">
                <a16:creationId xmlns:a16="http://schemas.microsoft.com/office/drawing/2014/main" xmlns="" id="{6D37B14F-2E2A-4FE7-AFC9-975518EC188C}"/>
              </a:ext>
            </a:extLst>
          </p:cNvPr>
          <p:cNvGraphicFramePr>
            <a:graphicFrameLocks noGrp="1"/>
          </p:cNvGraphicFramePr>
          <p:nvPr>
            <p:extLst>
              <p:ext uri="{D42A27DB-BD31-4B8C-83A1-F6EECF244321}">
                <p14:modId xmlns:p14="http://schemas.microsoft.com/office/powerpoint/2010/main" val="1588319034"/>
              </p:ext>
            </p:extLst>
          </p:nvPr>
        </p:nvGraphicFramePr>
        <p:xfrm>
          <a:off x="822960" y="3211512"/>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2624100773"/>
                    </a:ext>
                  </a:extLst>
                </a:gridCol>
                <a:gridCol w="2032000">
                  <a:extLst>
                    <a:ext uri="{9D8B030D-6E8A-4147-A177-3AD203B41FA5}">
                      <a16:colId xmlns:a16="http://schemas.microsoft.com/office/drawing/2014/main" xmlns="" val="1934879164"/>
                    </a:ext>
                  </a:extLst>
                </a:gridCol>
                <a:gridCol w="2032000">
                  <a:extLst>
                    <a:ext uri="{9D8B030D-6E8A-4147-A177-3AD203B41FA5}">
                      <a16:colId xmlns:a16="http://schemas.microsoft.com/office/drawing/2014/main" xmlns="" val="249341667"/>
                    </a:ext>
                  </a:extLst>
                </a:gridCol>
              </a:tblGrid>
              <a:tr h="370840">
                <a:tc>
                  <a:txBody>
                    <a:bodyPr/>
                    <a:lstStyle/>
                    <a:p>
                      <a:pPr algn="ctr"/>
                      <a:r>
                        <a:rPr lang="en-US" sz="1300" dirty="0"/>
                        <a:t>Video Duration </a:t>
                      </a:r>
                    </a:p>
                  </a:txBody>
                  <a:tcPr/>
                </a:tc>
                <a:tc>
                  <a:txBody>
                    <a:bodyPr/>
                    <a:lstStyle/>
                    <a:p>
                      <a:pPr algn="ctr"/>
                      <a:r>
                        <a:rPr lang="en-US" sz="1300" dirty="0"/>
                        <a:t>Testing Time </a:t>
                      </a:r>
                    </a:p>
                  </a:txBody>
                  <a:tcPr/>
                </a:tc>
                <a:tc>
                  <a:txBody>
                    <a:bodyPr/>
                    <a:lstStyle/>
                    <a:p>
                      <a:pPr algn="ctr"/>
                      <a:r>
                        <a:rPr lang="en-US" sz="1300" dirty="0"/>
                        <a:t>Approx FPS</a:t>
                      </a:r>
                    </a:p>
                  </a:txBody>
                  <a:tcPr/>
                </a:tc>
                <a:extLst>
                  <a:ext uri="{0D108BD9-81ED-4DB2-BD59-A6C34878D82A}">
                    <a16:rowId xmlns:a16="http://schemas.microsoft.com/office/drawing/2014/main" xmlns="" val="1900198981"/>
                  </a:ext>
                </a:extLst>
              </a:tr>
              <a:tr h="370840">
                <a:tc>
                  <a:txBody>
                    <a:bodyPr/>
                    <a:lstStyle/>
                    <a:p>
                      <a:pPr algn="ctr"/>
                      <a:r>
                        <a:rPr lang="en-US" sz="1300" dirty="0"/>
                        <a:t>1 sec</a:t>
                      </a:r>
                    </a:p>
                  </a:txBody>
                  <a:tcPr/>
                </a:tc>
                <a:tc>
                  <a:txBody>
                    <a:bodyPr/>
                    <a:lstStyle/>
                    <a:p>
                      <a:pPr algn="ctr"/>
                      <a:r>
                        <a:rPr lang="en-US" sz="1300" dirty="0"/>
                        <a:t>1 min</a:t>
                      </a:r>
                    </a:p>
                  </a:txBody>
                  <a:tcPr/>
                </a:tc>
                <a:tc>
                  <a:txBody>
                    <a:bodyPr/>
                    <a:lstStyle/>
                    <a:p>
                      <a:pPr algn="ctr"/>
                      <a:r>
                        <a:rPr lang="en-US" sz="1300" dirty="0"/>
                        <a:t>0.83</a:t>
                      </a:r>
                    </a:p>
                  </a:txBody>
                  <a:tcPr/>
                </a:tc>
                <a:extLst>
                  <a:ext uri="{0D108BD9-81ED-4DB2-BD59-A6C34878D82A}">
                    <a16:rowId xmlns:a16="http://schemas.microsoft.com/office/drawing/2014/main" xmlns="" val="1734520587"/>
                  </a:ext>
                </a:extLst>
              </a:tr>
              <a:tr h="370840">
                <a:tc>
                  <a:txBody>
                    <a:bodyPr/>
                    <a:lstStyle/>
                    <a:p>
                      <a:pPr algn="ctr"/>
                      <a:r>
                        <a:rPr lang="en-US" sz="1300" dirty="0"/>
                        <a:t>133 sec</a:t>
                      </a:r>
                    </a:p>
                  </a:txBody>
                  <a:tcPr/>
                </a:tc>
                <a:tc>
                  <a:txBody>
                    <a:bodyPr/>
                    <a:lstStyle/>
                    <a:p>
                      <a:pPr algn="ctr"/>
                      <a:r>
                        <a:rPr lang="en-US" sz="1300" dirty="0"/>
                        <a:t>33 min</a:t>
                      </a:r>
                    </a:p>
                  </a:txBody>
                  <a:tcPr/>
                </a:tc>
                <a:tc>
                  <a:txBody>
                    <a:bodyPr/>
                    <a:lstStyle/>
                    <a:p>
                      <a:pPr algn="ctr"/>
                      <a:r>
                        <a:rPr lang="en-US" sz="1300" dirty="0"/>
                        <a:t>0.99</a:t>
                      </a:r>
                    </a:p>
                  </a:txBody>
                  <a:tcPr/>
                </a:tc>
                <a:extLst>
                  <a:ext uri="{0D108BD9-81ED-4DB2-BD59-A6C34878D82A}">
                    <a16:rowId xmlns:a16="http://schemas.microsoft.com/office/drawing/2014/main" xmlns="" val="3714733523"/>
                  </a:ext>
                </a:extLst>
              </a:tr>
            </a:tbl>
          </a:graphicData>
        </a:graphic>
      </p:graphicFrame>
      <p:sp>
        <p:nvSpPr>
          <p:cNvPr id="8" name="Arrow: Up 7">
            <a:extLst>
              <a:ext uri="{FF2B5EF4-FFF2-40B4-BE49-F238E27FC236}">
                <a16:creationId xmlns:a16="http://schemas.microsoft.com/office/drawing/2014/main" xmlns="" id="{72672E07-8DA4-43C4-B657-A7E2CE0C6B92}"/>
              </a:ext>
            </a:extLst>
          </p:cNvPr>
          <p:cNvSpPr/>
          <p:nvPr/>
        </p:nvSpPr>
        <p:spPr>
          <a:xfrm>
            <a:off x="7189470" y="2699004"/>
            <a:ext cx="1584960" cy="1956815"/>
          </a:xfrm>
          <a:prstGeom prst="upArrow">
            <a:avLst>
              <a:gd name="adj1" fmla="val 50000"/>
              <a:gd name="adj2" fmla="val 51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Speed up 200%</a:t>
            </a:r>
          </a:p>
        </p:txBody>
      </p:sp>
    </p:spTree>
    <p:extLst>
      <p:ext uri="{BB962C8B-B14F-4D97-AF65-F5344CB8AC3E}">
        <p14:creationId xmlns:p14="http://schemas.microsoft.com/office/powerpoint/2010/main" val="5073655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chemeClr val="tx1"/>
                </a:solidFill>
              </a:rPr>
              <a:t>Dataset</a:t>
            </a:r>
          </a:p>
          <a:p>
            <a:r>
              <a:rPr lang="en-US" sz="2000" dirty="0">
                <a:solidFill>
                  <a:schemeClr val="tx1"/>
                </a:solidFill>
              </a:rPr>
              <a:t>System Architecture 1</a:t>
            </a:r>
            <a:r>
              <a:rPr lang="ar-EG" sz="2000" dirty="0">
                <a:solidFill>
                  <a:schemeClr val="tx1"/>
                </a:solidFill>
              </a:rPr>
              <a:t> </a:t>
            </a:r>
            <a:endParaRPr lang="en-US" sz="2000" dirty="0">
              <a:solidFill>
                <a:schemeClr val="tx1"/>
              </a:solidFill>
            </a:endParaRPr>
          </a:p>
          <a:p>
            <a:r>
              <a:rPr lang="en-US" sz="2000" dirty="0">
                <a:solidFill>
                  <a:schemeClr val="tx1"/>
                </a:solidFill>
              </a:rPr>
              <a:t>System Architecture</a:t>
            </a:r>
            <a:r>
              <a:rPr lang="ar-EG" sz="2000" dirty="0">
                <a:solidFill>
                  <a:schemeClr val="tx1"/>
                </a:solidFill>
              </a:rPr>
              <a:t> </a:t>
            </a:r>
            <a:r>
              <a:rPr lang="en-US" sz="2000" dirty="0">
                <a:solidFill>
                  <a:schemeClr val="tx1"/>
                </a:solidFill>
              </a:rPr>
              <a:t>2</a:t>
            </a:r>
            <a:r>
              <a:rPr lang="ar-EG" sz="2000" dirty="0">
                <a:solidFill>
                  <a:schemeClr val="tx1"/>
                </a:solidFill>
              </a:rPr>
              <a:t> </a:t>
            </a:r>
            <a:endParaRPr lang="en-US" sz="2000" dirty="0">
              <a:solidFill>
                <a:schemeClr val="tx1"/>
              </a:solidFill>
            </a:endParaRPr>
          </a:p>
          <a:p>
            <a:r>
              <a:rPr lang="en-US" sz="2000" dirty="0">
                <a:solidFill>
                  <a:srgbClr val="FF0000"/>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12133677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7" name="Text Placeholder 6">
            <a:extLst>
              <a:ext uri="{FF2B5EF4-FFF2-40B4-BE49-F238E27FC236}">
                <a16:creationId xmlns:a16="http://schemas.microsoft.com/office/drawing/2014/main" xmlns="" id="{7C5E9A6E-0132-4E59-882B-DEAA247CCA62}"/>
              </a:ext>
            </a:extLst>
          </p:cNvPr>
          <p:cNvSpPr>
            <a:spLocks noGrp="1"/>
          </p:cNvSpPr>
          <p:nvPr>
            <p:ph type="body" idx="1"/>
          </p:nvPr>
        </p:nvSpPr>
        <p:spPr/>
        <p:txBody>
          <a:bodyPr/>
          <a:lstStyle/>
          <a:p>
            <a:r>
              <a:rPr lang="en-US" b="1" dirty="0"/>
              <a:t>                      </a:t>
            </a:r>
            <a:r>
              <a:rPr lang="en-US" sz="2000" b="1" i="1" u="sng" dirty="0">
                <a:solidFill>
                  <a:schemeClr val="tx1"/>
                </a:solidFill>
              </a:rPr>
              <a:t>Advantages</a:t>
            </a:r>
            <a:endParaRPr lang="en-US" sz="2000" i="1" u="sng" dirty="0">
              <a:solidFill>
                <a:schemeClr val="tx1"/>
              </a:solidFill>
            </a:endParaRPr>
          </a:p>
        </p:txBody>
      </p:sp>
      <p:sp>
        <p:nvSpPr>
          <p:cNvPr id="3" name="Text Placeholder 2"/>
          <p:cNvSpPr>
            <a:spLocks noGrp="1"/>
          </p:cNvSpPr>
          <p:nvPr>
            <p:ph sz="half" idx="2"/>
          </p:nvPr>
        </p:nvSpPr>
        <p:spPr>
          <a:xfrm>
            <a:off x="822960" y="2018699"/>
            <a:ext cx="3703320" cy="2334954"/>
          </a:xfrm>
        </p:spPr>
        <p:txBody>
          <a:bodyPr>
            <a:normAutofit/>
          </a:bodyPr>
          <a:lstStyle/>
          <a:p>
            <a:pPr marL="150876" lvl="1" indent="0">
              <a:buNone/>
            </a:pPr>
            <a:r>
              <a:rPr lang="en-US" sz="1800" dirty="0">
                <a:solidFill>
                  <a:schemeClr val="tx1"/>
                </a:solidFill>
              </a:rPr>
              <a:t>The detector reach accuracy of 93% as it manipulate the classes as set of categories.</a:t>
            </a:r>
          </a:p>
          <a:p>
            <a:pPr marL="150876" lvl="1" indent="0">
              <a:buNone/>
            </a:pPr>
            <a:endParaRPr lang="en-US" sz="1800" dirty="0">
              <a:solidFill>
                <a:schemeClr val="tx1"/>
              </a:solidFill>
            </a:endParaRPr>
          </a:p>
          <a:p>
            <a:pPr marL="150876" lvl="1" indent="0">
              <a:buNone/>
            </a:pPr>
            <a:r>
              <a:rPr lang="en-US" sz="1800" dirty="0">
                <a:solidFill>
                  <a:schemeClr val="tx1"/>
                </a:solidFill>
              </a:rPr>
              <a:t>The detector can get traffic sign with small size.</a:t>
            </a:r>
          </a:p>
          <a:p>
            <a:endParaRPr lang="en-US" sz="1800" dirty="0">
              <a:solidFill>
                <a:schemeClr val="tx1"/>
              </a:solidFill>
            </a:endParaRPr>
          </a:p>
        </p:txBody>
      </p:sp>
      <p:sp>
        <p:nvSpPr>
          <p:cNvPr id="8" name="Text Placeholder 7">
            <a:extLst>
              <a:ext uri="{FF2B5EF4-FFF2-40B4-BE49-F238E27FC236}">
                <a16:creationId xmlns:a16="http://schemas.microsoft.com/office/drawing/2014/main" xmlns="" id="{65C04A54-6DF4-42A3-BD69-4F9A42F32DAA}"/>
              </a:ext>
            </a:extLst>
          </p:cNvPr>
          <p:cNvSpPr>
            <a:spLocks noGrp="1"/>
          </p:cNvSpPr>
          <p:nvPr>
            <p:ph type="body" sz="quarter" idx="3"/>
          </p:nvPr>
        </p:nvSpPr>
        <p:spPr/>
        <p:txBody>
          <a:bodyPr/>
          <a:lstStyle/>
          <a:p>
            <a:r>
              <a:rPr lang="en-US" b="1" dirty="0"/>
              <a:t>                         </a:t>
            </a:r>
            <a:r>
              <a:rPr lang="en-US" sz="2000" b="1" i="1" u="sng" dirty="0">
                <a:solidFill>
                  <a:schemeClr val="tx1"/>
                </a:solidFill>
              </a:rPr>
              <a:t>Disadvantages</a:t>
            </a:r>
          </a:p>
        </p:txBody>
      </p:sp>
      <p:sp>
        <p:nvSpPr>
          <p:cNvPr id="4" name="Text Placeholder 3"/>
          <p:cNvSpPr>
            <a:spLocks noGrp="1"/>
          </p:cNvSpPr>
          <p:nvPr>
            <p:ph sz="quarter" idx="4"/>
          </p:nvPr>
        </p:nvSpPr>
        <p:spPr/>
        <p:txBody>
          <a:bodyPr>
            <a:noAutofit/>
          </a:bodyPr>
          <a:lstStyle/>
          <a:p>
            <a:pPr marL="150876" lvl="1" indent="0">
              <a:buNone/>
            </a:pPr>
            <a:r>
              <a:rPr lang="en-US" sz="2000" dirty="0"/>
              <a:t>Not real time system and read one frame per second.</a:t>
            </a:r>
          </a:p>
          <a:p>
            <a:pPr lvl="1">
              <a:buFont typeface="Arial" panose="020B0604020202020204" pitchFamily="34" charset="0"/>
              <a:buChar char="•"/>
            </a:pPr>
            <a:endParaRPr lang="en-US" sz="2000" dirty="0"/>
          </a:p>
          <a:p>
            <a:pPr marL="150876" lvl="1" indent="0">
              <a:buNone/>
            </a:pPr>
            <a:r>
              <a:rPr lang="en-US" sz="2000" dirty="0"/>
              <a:t>The classifier could not reach the needed accuracy 99.5% only reach 99.2%</a:t>
            </a:r>
          </a:p>
          <a:p>
            <a:pPr lvl="1">
              <a:buFont typeface="Arial" panose="020B0604020202020204" pitchFamily="34" charset="0"/>
              <a:buChar char="•"/>
            </a:pPr>
            <a:endParaRPr lang="en-US" sz="2000" dirty="0"/>
          </a:p>
          <a:p>
            <a:pPr marL="150876" lvl="1" indent="0">
              <a:buNone/>
            </a:pPr>
            <a:r>
              <a:rPr lang="en-US" sz="2000" dirty="0"/>
              <a:t>Need high resources to run and test.</a:t>
            </a:r>
          </a:p>
        </p:txBody>
      </p:sp>
      <p:sp>
        <p:nvSpPr>
          <p:cNvPr id="5" name="Slide Number Placeholder 4"/>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33</a:t>
            </a:fld>
            <a:endParaRPr lang="en"/>
          </a:p>
        </p:txBody>
      </p:sp>
    </p:spTree>
    <p:extLst>
      <p:ext uri="{BB962C8B-B14F-4D97-AF65-F5344CB8AC3E}">
        <p14:creationId xmlns:p14="http://schemas.microsoft.com/office/powerpoint/2010/main" val="383317707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lumMod val="85000"/>
                    <a:lumOff val="15000"/>
                  </a:schemeClr>
                </a:solidFill>
              </a:rPr>
              <a:t>Survey</a:t>
            </a:r>
            <a:endParaRPr lang="ar-EG" sz="2000" dirty="0">
              <a:solidFill>
                <a:schemeClr val="tx1">
                  <a:lumMod val="85000"/>
                  <a:lumOff val="15000"/>
                </a:schemeClr>
              </a:solidFill>
            </a:endParaRPr>
          </a:p>
          <a:p>
            <a:r>
              <a:rPr lang="en-US" sz="2000" dirty="0">
                <a:solidFill>
                  <a:schemeClr val="tx1"/>
                </a:solidFill>
              </a:rPr>
              <a:t>Dataset</a:t>
            </a:r>
          </a:p>
          <a:p>
            <a:r>
              <a:rPr lang="en-US" sz="2000" dirty="0">
                <a:solidFill>
                  <a:schemeClr val="tx1"/>
                </a:solidFill>
              </a:rPr>
              <a:t>System Architecture 1</a:t>
            </a:r>
            <a:r>
              <a:rPr lang="ar-EG" sz="2000" dirty="0">
                <a:solidFill>
                  <a:schemeClr val="tx1"/>
                </a:solidFill>
              </a:rPr>
              <a:t> </a:t>
            </a:r>
            <a:endParaRPr lang="en-US" sz="2000" dirty="0">
              <a:solidFill>
                <a:schemeClr val="tx1"/>
              </a:solidFill>
            </a:endParaRPr>
          </a:p>
          <a:p>
            <a:r>
              <a:rPr lang="en-US" sz="2000" dirty="0">
                <a:solidFill>
                  <a:schemeClr val="tx1"/>
                </a:solidFill>
              </a:rPr>
              <a:t>System Architecture</a:t>
            </a:r>
            <a:r>
              <a:rPr lang="ar-EG" sz="2000" dirty="0">
                <a:solidFill>
                  <a:schemeClr val="tx1"/>
                </a:solidFill>
              </a:rPr>
              <a:t> </a:t>
            </a:r>
            <a:r>
              <a:rPr lang="en-US" sz="2000" dirty="0">
                <a:solidFill>
                  <a:schemeClr val="tx1"/>
                </a:solidFill>
              </a:rPr>
              <a:t>2</a:t>
            </a:r>
            <a:r>
              <a:rPr lang="ar-EG" sz="2000" dirty="0">
                <a:solidFill>
                  <a:schemeClr val="tx1"/>
                </a:solidFill>
              </a:rPr>
              <a:t> </a:t>
            </a:r>
            <a:endParaRPr lang="en-US" sz="2000" dirty="0">
              <a:solidFill>
                <a:schemeClr val="tx1"/>
              </a:solidFill>
            </a:endParaRPr>
          </a:p>
          <a:p>
            <a:r>
              <a:rPr lang="en-US" sz="2000" dirty="0">
                <a:solidFill>
                  <a:schemeClr val="tx1"/>
                </a:solidFill>
              </a:rPr>
              <a:t>Conclusions</a:t>
            </a:r>
          </a:p>
          <a:p>
            <a:r>
              <a:rPr lang="en-US" sz="2000" dirty="0">
                <a:solidFill>
                  <a:srgbClr val="FF0000"/>
                </a:solidFill>
              </a:rPr>
              <a:t>Tools</a:t>
            </a:r>
            <a:endParaRPr lang="ar-EG" sz="2000" dirty="0">
              <a:solidFill>
                <a:srgbClr val="FF0000"/>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7028418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solidFill>
              </a:rPr>
              <a:t>Tools </a:t>
            </a:r>
          </a:p>
        </p:txBody>
      </p:sp>
      <p:sp>
        <p:nvSpPr>
          <p:cNvPr id="3" name="Text Placeholder 2"/>
          <p:cNvSpPr>
            <a:spLocks noGrp="1"/>
          </p:cNvSpPr>
          <p:nvPr>
            <p:ph idx="1"/>
          </p:nvPr>
        </p:nvSpPr>
        <p:spPr/>
        <p:txBody>
          <a:bodyPr>
            <a:normAutofit/>
          </a:bodyPr>
          <a:lstStyle/>
          <a:p>
            <a:pPr lvl="2" algn="l">
              <a:buFont typeface="Wingdings" panose="05000000000000000000" pitchFamily="2" charset="2"/>
              <a:buChar char="§"/>
            </a:pPr>
            <a:r>
              <a:rPr lang="en-US" sz="1800" dirty="0">
                <a:solidFill>
                  <a:schemeClr val="accent6">
                    <a:lumMod val="50000"/>
                  </a:schemeClr>
                </a:solidFill>
              </a:rPr>
              <a:t>Google Colab.</a:t>
            </a:r>
          </a:p>
          <a:p>
            <a:pPr lvl="2" algn="l">
              <a:buFont typeface="Wingdings" panose="05000000000000000000" pitchFamily="2" charset="2"/>
              <a:buChar char="§"/>
            </a:pPr>
            <a:r>
              <a:rPr lang="en-US" sz="1800" dirty="0">
                <a:solidFill>
                  <a:schemeClr val="accent6">
                    <a:lumMod val="50000"/>
                  </a:schemeClr>
                </a:solidFill>
              </a:rPr>
              <a:t>Pycharm.</a:t>
            </a:r>
          </a:p>
          <a:p>
            <a:pPr lvl="2" algn="l">
              <a:buFont typeface="Wingdings" panose="05000000000000000000" pitchFamily="2" charset="2"/>
              <a:buChar char="§"/>
            </a:pPr>
            <a:r>
              <a:rPr lang="en-US" sz="1800" dirty="0">
                <a:solidFill>
                  <a:schemeClr val="accent6">
                    <a:lumMod val="50000"/>
                  </a:schemeClr>
                </a:solidFill>
              </a:rPr>
              <a:t>Python and libraries.</a:t>
            </a:r>
          </a:p>
          <a:p>
            <a:pPr lvl="2" algn="l">
              <a:buFont typeface="Wingdings" panose="05000000000000000000" pitchFamily="2" charset="2"/>
              <a:buChar char="§"/>
            </a:pPr>
            <a:endParaRPr lang="ar-EG" sz="1800" dirty="0">
              <a:solidFill>
                <a:schemeClr val="accent6">
                  <a:lumMod val="50000"/>
                </a:schemeClr>
              </a:solidFill>
            </a:endParaRPr>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35</a:t>
            </a:fld>
            <a:endParaRPr lang="en"/>
          </a:p>
        </p:txBody>
      </p:sp>
      <p:pic>
        <p:nvPicPr>
          <p:cNvPr id="14" name="Picture 13">
            <a:extLst>
              <a:ext uri="{FF2B5EF4-FFF2-40B4-BE49-F238E27FC236}">
                <a16:creationId xmlns:a16="http://schemas.microsoft.com/office/drawing/2014/main" xmlns="" id="{8A5AAFFD-C0C6-4AAD-AF27-F45092C5E026}"/>
              </a:ext>
            </a:extLst>
          </p:cNvPr>
          <p:cNvPicPr>
            <a:picLocks noChangeAspect="1"/>
          </p:cNvPicPr>
          <p:nvPr/>
        </p:nvPicPr>
        <p:blipFill>
          <a:blip r:embed="rId2"/>
          <a:stretch>
            <a:fillRect/>
          </a:stretch>
        </p:blipFill>
        <p:spPr>
          <a:xfrm>
            <a:off x="3505200" y="2735907"/>
            <a:ext cx="2600325" cy="1323975"/>
          </a:xfrm>
          <a:prstGeom prst="rect">
            <a:avLst/>
          </a:prstGeom>
        </p:spPr>
      </p:pic>
      <p:pic>
        <p:nvPicPr>
          <p:cNvPr id="16" name="Picture 15">
            <a:extLst>
              <a:ext uri="{FF2B5EF4-FFF2-40B4-BE49-F238E27FC236}">
                <a16:creationId xmlns:a16="http://schemas.microsoft.com/office/drawing/2014/main" xmlns="" id="{DE0D7E20-D61F-492F-8D96-42B49F5BFB64}"/>
              </a:ext>
            </a:extLst>
          </p:cNvPr>
          <p:cNvPicPr>
            <a:picLocks noChangeAspect="1"/>
          </p:cNvPicPr>
          <p:nvPr/>
        </p:nvPicPr>
        <p:blipFill>
          <a:blip r:embed="rId3"/>
          <a:stretch>
            <a:fillRect/>
          </a:stretch>
        </p:blipFill>
        <p:spPr>
          <a:xfrm>
            <a:off x="622935" y="2735907"/>
            <a:ext cx="3021330" cy="1529715"/>
          </a:xfrm>
          <a:prstGeom prst="rect">
            <a:avLst/>
          </a:prstGeom>
        </p:spPr>
      </p:pic>
      <p:pic>
        <p:nvPicPr>
          <p:cNvPr id="6" name="Picture 5">
            <a:extLst>
              <a:ext uri="{FF2B5EF4-FFF2-40B4-BE49-F238E27FC236}">
                <a16:creationId xmlns:a16="http://schemas.microsoft.com/office/drawing/2014/main" xmlns="" id="{19DA8662-0339-47A3-8C91-7F5D8369B1FD}"/>
              </a:ext>
            </a:extLst>
          </p:cNvPr>
          <p:cNvPicPr>
            <a:picLocks noChangeAspect="1"/>
          </p:cNvPicPr>
          <p:nvPr/>
        </p:nvPicPr>
        <p:blipFill>
          <a:blip r:embed="rId4"/>
          <a:stretch>
            <a:fillRect/>
          </a:stretch>
        </p:blipFill>
        <p:spPr>
          <a:xfrm>
            <a:off x="5952744" y="2200285"/>
            <a:ext cx="2414016" cy="2242566"/>
          </a:xfrm>
          <a:prstGeom prst="rect">
            <a:avLst/>
          </a:prstGeom>
        </p:spPr>
      </p:pic>
    </p:spTree>
    <p:extLst>
      <p:ext uri="{BB962C8B-B14F-4D97-AF65-F5344CB8AC3E}">
        <p14:creationId xmlns:p14="http://schemas.microsoft.com/office/powerpoint/2010/main" val="394827274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6"/>
            <a:ext cx="6761100" cy="2939143"/>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chemeClr val="tx1"/>
                </a:solidFill>
              </a:rPr>
              <a:t>Survey</a:t>
            </a:r>
            <a:endParaRPr lang="ar-EG" sz="2000" dirty="0">
              <a:solidFill>
                <a:schemeClr val="tx1"/>
              </a:solidFill>
            </a:endParaRPr>
          </a:p>
          <a:p>
            <a:r>
              <a:rPr lang="en-US" sz="2000" dirty="0">
                <a:solidFill>
                  <a:schemeClr val="tx1"/>
                </a:solidFill>
              </a:rPr>
              <a:t>Dataset</a:t>
            </a:r>
          </a:p>
          <a:p>
            <a:r>
              <a:rPr lang="en-US" sz="2000" dirty="0">
                <a:solidFill>
                  <a:schemeClr val="tx1"/>
                </a:solidFill>
              </a:rPr>
              <a:t>System Architecture</a:t>
            </a:r>
            <a:r>
              <a:rPr lang="ar-EG" sz="2000" dirty="0">
                <a:solidFill>
                  <a:schemeClr val="tx1"/>
                </a:solidFill>
              </a:rPr>
              <a:t> </a:t>
            </a:r>
            <a:r>
              <a:rPr lang="en-US" sz="2000" dirty="0">
                <a:solidFill>
                  <a:schemeClr val="tx1"/>
                </a:solidFill>
              </a:rPr>
              <a:t>1</a:t>
            </a:r>
            <a:r>
              <a:rPr lang="ar-EG" sz="2000" dirty="0">
                <a:solidFill>
                  <a:schemeClr val="tx1"/>
                </a:solidFill>
              </a:rPr>
              <a:t> </a:t>
            </a:r>
            <a:endParaRPr lang="en-US" sz="2000" dirty="0">
              <a:solidFill>
                <a:schemeClr val="tx1"/>
              </a:solidFill>
            </a:endParaRPr>
          </a:p>
          <a:p>
            <a:r>
              <a:rPr lang="en-US" sz="2000" dirty="0">
                <a:solidFill>
                  <a:schemeClr val="tx1"/>
                </a:solidFill>
              </a:rPr>
              <a:t>System Architecture</a:t>
            </a:r>
            <a:r>
              <a:rPr lang="ar-EG" sz="2000" dirty="0">
                <a:solidFill>
                  <a:schemeClr val="tx1"/>
                </a:solidFill>
              </a:rPr>
              <a:t> </a:t>
            </a:r>
            <a:r>
              <a:rPr lang="en-US" sz="2000" dirty="0">
                <a:solidFill>
                  <a:schemeClr val="tx1"/>
                </a:solidFill>
              </a:rPr>
              <a:t>2</a:t>
            </a:r>
            <a:r>
              <a:rPr lang="ar-EG" sz="2000" dirty="0">
                <a:solidFill>
                  <a:schemeClr val="tx1"/>
                </a:solidFill>
              </a:rPr>
              <a:t> </a:t>
            </a:r>
            <a:endParaRPr lang="en-US" sz="2000" dirty="0">
              <a:solidFill>
                <a:schemeClr val="tx1"/>
              </a:solidFill>
            </a:endParaRPr>
          </a:p>
          <a:p>
            <a:r>
              <a:rPr lang="en-US" sz="2000" dirty="0">
                <a:solidFill>
                  <a:schemeClr val="tx1"/>
                </a:solidFill>
              </a:rPr>
              <a:t>Conclusions</a:t>
            </a:r>
          </a:p>
          <a:p>
            <a:r>
              <a:rPr lang="en-US" sz="2000" dirty="0">
                <a:solidFill>
                  <a:schemeClr val="tx1"/>
                </a:solidFill>
              </a:rPr>
              <a:t>Tools</a:t>
            </a:r>
            <a:endParaRPr lang="ar-EG" sz="2000" dirty="0">
              <a:solidFill>
                <a:schemeClr val="tx1"/>
              </a:solidFill>
            </a:endParaRPr>
          </a:p>
          <a:p>
            <a:r>
              <a:rPr lang="en-US" sz="2000" dirty="0">
                <a:solidFill>
                  <a:srgbClr val="FF0000"/>
                </a:solidFill>
              </a:rPr>
              <a:t>Demo</a:t>
            </a:r>
            <a:endParaRPr lang="ar-EG" sz="2000" dirty="0">
              <a:solidFill>
                <a:srgbClr val="FF0000"/>
              </a:solidFill>
            </a:endParaRPr>
          </a:p>
          <a:p>
            <a:endParaRPr lang="en-US" dirty="0"/>
          </a:p>
        </p:txBody>
      </p:sp>
    </p:spTree>
    <p:extLst>
      <p:ext uri="{BB962C8B-B14F-4D97-AF65-F5344CB8AC3E}">
        <p14:creationId xmlns:p14="http://schemas.microsoft.com/office/powerpoint/2010/main" val="237440636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37</a:t>
            </a:fld>
            <a:endParaRPr lang="en"/>
          </a:p>
        </p:txBody>
      </p:sp>
      <p:pic>
        <p:nvPicPr>
          <p:cNvPr id="3" name="Demo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6927"/>
            <a:ext cx="9144000" cy="4731327"/>
          </a:xfrm>
          <a:prstGeom prst="rect">
            <a:avLst/>
          </a:prstGeom>
        </p:spPr>
      </p:pic>
    </p:spTree>
    <p:extLst>
      <p:ext uri="{BB962C8B-B14F-4D97-AF65-F5344CB8AC3E}">
        <p14:creationId xmlns:p14="http://schemas.microsoft.com/office/powerpoint/2010/main" val="1900374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29"/>
        <p:cNvGrpSpPr/>
        <p:nvPr/>
      </p:nvGrpSpPr>
      <p:grpSpPr>
        <a:xfrm>
          <a:off x="0" y="0"/>
          <a:ext cx="0" cy="0"/>
          <a:chOff x="0" y="0"/>
          <a:chExt cx="0" cy="0"/>
        </a:xfrm>
      </p:grpSpPr>
      <p:sp>
        <p:nvSpPr>
          <p:cNvPr id="4031" name="Google Shape;4031;p35"/>
          <p:cNvSpPr/>
          <p:nvPr/>
        </p:nvSpPr>
        <p:spPr>
          <a:xfrm>
            <a:off x="3549725" y="126865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80BFB7"/>
                </a:solidFill>
                <a:latin typeface="Titillium Web Light"/>
                <a:ea typeface="Titillium Web Light"/>
                <a:cs typeface="Titillium Web Light"/>
                <a:sym typeface="Titillium Web Light"/>
              </a:rPr>
              <a:t>Place your screenshot here</a:t>
            </a:r>
            <a:endParaRPr sz="1000">
              <a:solidFill>
                <a:srgbClr val="80BFB7"/>
              </a:solidFill>
              <a:latin typeface="Titillium Web Light"/>
              <a:ea typeface="Titillium Web Light"/>
              <a:cs typeface="Titillium Web Light"/>
              <a:sym typeface="Titillium Web Light"/>
            </a:endParaRPr>
          </a:p>
        </p:txBody>
      </p:sp>
      <p:sp>
        <p:nvSpPr>
          <p:cNvPr id="4033" name="Google Shape;4033;p35"/>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38</a:t>
            </a:fld>
            <a:endParaRPr/>
          </a:p>
        </p:txBody>
      </p:sp>
      <p:pic>
        <p:nvPicPr>
          <p:cNvPr id="6" name="demo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8857" y="119743"/>
            <a:ext cx="8904514" cy="44958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100000">
                <p:cTn id="7" fill="hold" display="0">
                  <p:stCondLst>
                    <p:cond delay="indefinite"/>
                  </p:stCondLst>
                </p:cTn>
                <p:tgtEl>
                  <p:spTgt spid="6"/>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A841960F-6FE2-4E82-A57D-7208E34346CE}"/>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39</a:t>
            </a:fld>
            <a:endParaRPr lang="en"/>
          </a:p>
        </p:txBody>
      </p:sp>
      <p:pic>
        <p:nvPicPr>
          <p:cNvPr id="4" name="Picture 3">
            <a:extLst>
              <a:ext uri="{FF2B5EF4-FFF2-40B4-BE49-F238E27FC236}">
                <a16:creationId xmlns:a16="http://schemas.microsoft.com/office/drawing/2014/main" xmlns="" id="{D4DA8F4E-D100-4B9C-9CA2-C1B92EEC19F7}"/>
              </a:ext>
            </a:extLst>
          </p:cNvPr>
          <p:cNvPicPr>
            <a:picLocks noChangeAspect="1"/>
          </p:cNvPicPr>
          <p:nvPr/>
        </p:nvPicPr>
        <p:blipFill>
          <a:blip r:embed="rId2"/>
          <a:stretch>
            <a:fillRect/>
          </a:stretch>
        </p:blipFill>
        <p:spPr>
          <a:xfrm>
            <a:off x="0" y="24817"/>
            <a:ext cx="9144000" cy="4739207"/>
          </a:xfrm>
          <a:prstGeom prst="rect">
            <a:avLst/>
          </a:prstGeom>
        </p:spPr>
      </p:pic>
    </p:spTree>
    <p:extLst>
      <p:ext uri="{BB962C8B-B14F-4D97-AF65-F5344CB8AC3E}">
        <p14:creationId xmlns:p14="http://schemas.microsoft.com/office/powerpoint/2010/main" val="24845938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lstStyle/>
          <a:p>
            <a:r>
              <a:rPr lang="en-US" dirty="0"/>
              <a:t>Contemporary driving aid systems consist of many modules,</a:t>
            </a:r>
          </a:p>
          <a:p>
            <a:r>
              <a:rPr lang="en-US" dirty="0"/>
              <a:t> responsible for providing the driver with information. </a:t>
            </a:r>
          </a:p>
          <a:p>
            <a:r>
              <a:rPr lang="en-US" dirty="0"/>
              <a:t>One of the important parts of such a system is a module</a:t>
            </a:r>
          </a:p>
          <a:p>
            <a:r>
              <a:rPr lang="en-US" dirty="0"/>
              <a:t> designed for recognition of the trafﬁc signs passed by a car.</a:t>
            </a:r>
          </a:p>
          <a:p>
            <a:pPr marL="0" indent="0">
              <a:buNone/>
            </a:pPr>
            <a:endParaRPr lang="en-US" dirty="0"/>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8894" y="1984031"/>
            <a:ext cx="1970568" cy="204185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4805" y="2709783"/>
            <a:ext cx="2960531" cy="1773318"/>
          </a:xfrm>
          <a:prstGeom prst="rect">
            <a:avLst/>
          </a:prstGeom>
        </p:spPr>
      </p:pic>
    </p:spTree>
    <p:extLst>
      <p:ext uri="{BB962C8B-B14F-4D97-AF65-F5344CB8AC3E}">
        <p14:creationId xmlns:p14="http://schemas.microsoft.com/office/powerpoint/2010/main" val="26163370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xmlns="" id="{3B07B01E-2E81-4549-BD22-FC8D98028A6C}"/>
              </a:ext>
            </a:extLst>
          </p:cNvPr>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40</a:t>
            </a:fld>
            <a:endParaRPr lang="en"/>
          </a:p>
        </p:txBody>
      </p:sp>
      <p:pic>
        <p:nvPicPr>
          <p:cNvPr id="4" name="Picture 3">
            <a:extLst>
              <a:ext uri="{FF2B5EF4-FFF2-40B4-BE49-F238E27FC236}">
                <a16:creationId xmlns:a16="http://schemas.microsoft.com/office/drawing/2014/main" xmlns="" id="{FA3355F4-581E-4F89-AE11-FF47A2CD5ACB}"/>
              </a:ext>
            </a:extLst>
          </p:cNvPr>
          <p:cNvPicPr>
            <a:picLocks noChangeAspect="1"/>
          </p:cNvPicPr>
          <p:nvPr/>
        </p:nvPicPr>
        <p:blipFill>
          <a:blip r:embed="rId2"/>
          <a:stretch>
            <a:fillRect/>
          </a:stretch>
        </p:blipFill>
        <p:spPr>
          <a:xfrm>
            <a:off x="0" y="24818"/>
            <a:ext cx="9144000" cy="4820022"/>
          </a:xfrm>
          <a:prstGeom prst="rect">
            <a:avLst/>
          </a:prstGeom>
        </p:spPr>
      </p:pic>
    </p:spTree>
    <p:extLst>
      <p:ext uri="{BB962C8B-B14F-4D97-AF65-F5344CB8AC3E}">
        <p14:creationId xmlns:p14="http://schemas.microsoft.com/office/powerpoint/2010/main" val="23674943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solidFill>
                  <a:schemeClr val="tx1"/>
                </a:solidFill>
              </a:rPr>
              <a:t>Due to the increase in the population and the increase in the number of  accidents  because of the inefficient way that represents the traffic signs, so we will design an application software that detects  traffic signs in images and show the meaning of each sign.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0296" y="2154492"/>
            <a:ext cx="2106464" cy="2106464"/>
          </a:xfrm>
          <a:prstGeom prst="rect">
            <a:avLst/>
          </a:prstGeom>
        </p:spPr>
      </p:pic>
    </p:spTree>
    <p:extLst>
      <p:ext uri="{BB962C8B-B14F-4D97-AF65-F5344CB8AC3E}">
        <p14:creationId xmlns:p14="http://schemas.microsoft.com/office/powerpoint/2010/main" val="37083682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Definition</a:t>
            </a:r>
          </a:p>
        </p:txBody>
      </p:sp>
      <p:sp>
        <p:nvSpPr>
          <p:cNvPr id="3" name="Content Placeholder 2"/>
          <p:cNvSpPr>
            <a:spLocks noGrp="1"/>
          </p:cNvSpPr>
          <p:nvPr>
            <p:ph sz="half" idx="1"/>
          </p:nvPr>
        </p:nvSpPr>
        <p:spPr>
          <a:xfrm>
            <a:off x="866216" y="1952625"/>
            <a:ext cx="3621024" cy="2732065"/>
          </a:xfrm>
        </p:spPr>
        <p:txBody>
          <a:bodyPr>
            <a:normAutofit/>
          </a:bodyPr>
          <a:lstStyle/>
          <a:p>
            <a:r>
              <a:rPr lang="en-US" dirty="0"/>
              <a:t>The identiﬁcation is based on video camera image analysis.</a:t>
            </a:r>
          </a:p>
          <a:p>
            <a:endParaRPr lang="en-US" dirty="0"/>
          </a:p>
          <a:p>
            <a:endParaRPr lang="en-US" dirty="0"/>
          </a:p>
          <a:p>
            <a:endParaRPr lang="en-US" dirty="0"/>
          </a:p>
        </p:txBody>
      </p:sp>
      <p:pic>
        <p:nvPicPr>
          <p:cNvPr id="9" name="traffic signs detection and recognition-360p">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4352544" y="1520429"/>
            <a:ext cx="4096511" cy="2745581"/>
          </a:xfrm>
        </p:spPr>
      </p:pic>
    </p:spTree>
    <p:extLst>
      <p:ext uri="{BB962C8B-B14F-4D97-AF65-F5344CB8AC3E}">
        <p14:creationId xmlns:p14="http://schemas.microsoft.com/office/powerpoint/2010/main" val="37861059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2" name="Title 1"/>
          <p:cNvSpPr>
            <a:spLocks noGrp="1"/>
          </p:cNvSpPr>
          <p:nvPr>
            <p:ph type="title"/>
          </p:nvPr>
        </p:nvSpPr>
        <p:spPr>
          <a:xfrm>
            <a:off x="718300" y="195089"/>
            <a:ext cx="6761100" cy="857400"/>
          </a:xfrm>
        </p:spPr>
        <p:txBody>
          <a:bodyPr/>
          <a:lstStyle/>
          <a:p>
            <a:r>
              <a:rPr lang="en-US" dirty="0"/>
              <a:t>Agenda</a:t>
            </a:r>
          </a:p>
        </p:txBody>
      </p:sp>
      <p:sp>
        <p:nvSpPr>
          <p:cNvPr id="3" name="Text Placeholder 2"/>
          <p:cNvSpPr>
            <a:spLocks noGrp="1"/>
          </p:cNvSpPr>
          <p:nvPr>
            <p:ph type="body" idx="1"/>
          </p:nvPr>
        </p:nvSpPr>
        <p:spPr>
          <a:xfrm>
            <a:off x="718300" y="1328057"/>
            <a:ext cx="6761100" cy="2704932"/>
          </a:xfrm>
        </p:spPr>
        <p:txBody>
          <a:bodyPr/>
          <a:lstStyle/>
          <a:p>
            <a:r>
              <a:rPr lang="en-US" sz="2000" dirty="0">
                <a:solidFill>
                  <a:schemeClr val="tx1"/>
                </a:solidFill>
              </a:rPr>
              <a:t>Introduction</a:t>
            </a:r>
            <a:endParaRPr lang="en-US" sz="2000" b="1" i="1" dirty="0">
              <a:solidFill>
                <a:schemeClr val="tx1"/>
              </a:solidFill>
            </a:endParaRPr>
          </a:p>
          <a:p>
            <a:r>
              <a:rPr lang="en-US" sz="2000" dirty="0">
                <a:solidFill>
                  <a:srgbClr val="FF0000"/>
                </a:solidFill>
              </a:rPr>
              <a:t>Survey</a:t>
            </a:r>
            <a:endParaRPr lang="ar-EG" sz="2000" dirty="0">
              <a:solidFill>
                <a:srgbClr val="FF0000"/>
              </a:solidFill>
            </a:endParaRPr>
          </a:p>
          <a:p>
            <a:r>
              <a:rPr lang="en-US" sz="2000" dirty="0">
                <a:solidFill>
                  <a:schemeClr val="tx1">
                    <a:lumMod val="85000"/>
                    <a:lumOff val="15000"/>
                  </a:schemeClr>
                </a:solidFill>
              </a:rPr>
              <a:t>Dataset</a:t>
            </a:r>
          </a:p>
          <a:p>
            <a:r>
              <a:rPr lang="en-US" sz="2000" dirty="0">
                <a:solidFill>
                  <a:schemeClr val="tx1">
                    <a:lumMod val="85000"/>
                    <a:lumOff val="15000"/>
                  </a:schemeClr>
                </a:solidFill>
              </a:rPr>
              <a:t>System Architecture 1</a:t>
            </a:r>
          </a:p>
          <a:p>
            <a:r>
              <a:rPr lang="en-US" sz="2000" dirty="0">
                <a:solidFill>
                  <a:schemeClr val="tx1">
                    <a:lumMod val="85000"/>
                    <a:lumOff val="15000"/>
                  </a:schemeClr>
                </a:solidFill>
              </a:rPr>
              <a:t>System Architecture 2</a:t>
            </a:r>
            <a:r>
              <a:rPr lang="ar-EG" sz="2000" dirty="0">
                <a:solidFill>
                  <a:schemeClr val="tx1">
                    <a:lumMod val="85000"/>
                    <a:lumOff val="15000"/>
                  </a:schemeClr>
                </a:solidFill>
              </a:rPr>
              <a:t> </a:t>
            </a:r>
            <a:endParaRPr lang="en-US" sz="2000" dirty="0">
              <a:solidFill>
                <a:schemeClr val="tx1">
                  <a:lumMod val="85000"/>
                  <a:lumOff val="15000"/>
                </a:schemeClr>
              </a:solidFill>
            </a:endParaRPr>
          </a:p>
          <a:p>
            <a:r>
              <a:rPr lang="en-US" sz="2000" dirty="0">
                <a:solidFill>
                  <a:schemeClr val="tx1">
                    <a:lumMod val="85000"/>
                    <a:lumOff val="15000"/>
                  </a:schemeClr>
                </a:solidFill>
              </a:rPr>
              <a:t>Conclusions</a:t>
            </a:r>
          </a:p>
          <a:p>
            <a:r>
              <a:rPr lang="en-US" sz="2000" dirty="0">
                <a:solidFill>
                  <a:schemeClr val="tx1">
                    <a:lumMod val="85000"/>
                    <a:lumOff val="15000"/>
                  </a:schemeClr>
                </a:solidFill>
              </a:rPr>
              <a:t>Tools</a:t>
            </a:r>
            <a:endParaRPr lang="ar-EG" sz="2000" dirty="0">
              <a:solidFill>
                <a:schemeClr val="tx1">
                  <a:lumMod val="85000"/>
                  <a:lumOff val="15000"/>
                </a:schemeClr>
              </a:solidFill>
            </a:endParaRPr>
          </a:p>
          <a:p>
            <a:r>
              <a:rPr lang="en-US" sz="2000" dirty="0">
                <a:solidFill>
                  <a:schemeClr val="tx1">
                    <a:lumMod val="85000"/>
                    <a:lumOff val="15000"/>
                  </a:schemeClr>
                </a:solidFill>
              </a:rPr>
              <a:t>Demo</a:t>
            </a:r>
            <a:endParaRPr lang="ar-EG" sz="2000" dirty="0">
              <a:solidFill>
                <a:schemeClr val="tx1">
                  <a:lumMod val="85000"/>
                  <a:lumOff val="15000"/>
                </a:schemeClr>
              </a:solidFill>
            </a:endParaRPr>
          </a:p>
          <a:p>
            <a:endParaRPr lang="en-US" dirty="0"/>
          </a:p>
        </p:txBody>
      </p:sp>
    </p:spTree>
    <p:extLst>
      <p:ext uri="{BB962C8B-B14F-4D97-AF65-F5344CB8AC3E}">
        <p14:creationId xmlns:p14="http://schemas.microsoft.com/office/powerpoint/2010/main" val="7007030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300" y="297247"/>
            <a:ext cx="6761100" cy="857400"/>
          </a:xfrm>
        </p:spPr>
        <p:txBody>
          <a:bodyPr/>
          <a:lstStyle/>
          <a:p>
            <a:r>
              <a:rPr lang="en-US" sz="2000" i="1" u="sng" dirty="0">
                <a:solidFill>
                  <a:schemeClr val="tx1"/>
                </a:solidFill>
              </a:rPr>
              <a:t>Traffic Signs Recognition and Classification based on Deep Feature</a:t>
            </a:r>
            <a:br>
              <a:rPr lang="en-US" sz="2000" i="1" u="sng" dirty="0">
                <a:solidFill>
                  <a:schemeClr val="tx1"/>
                </a:solidFill>
              </a:rPr>
            </a:br>
            <a:r>
              <a:rPr lang="en-US" sz="2000" i="1" u="sng" dirty="0">
                <a:solidFill>
                  <a:schemeClr val="tx1"/>
                </a:solidFill>
              </a:rPr>
              <a:t>Learning:</a:t>
            </a:r>
            <a:endParaRPr lang="en-US" sz="2000" i="1" u="sng" dirty="0"/>
          </a:p>
        </p:txBody>
      </p:sp>
      <p:sp>
        <p:nvSpPr>
          <p:cNvPr id="3" name="Text Placeholder 2"/>
          <p:cNvSpPr>
            <a:spLocks noGrp="1"/>
          </p:cNvSpPr>
          <p:nvPr>
            <p:ph type="body" idx="1"/>
          </p:nvPr>
        </p:nvSpPr>
        <p:spPr>
          <a:xfrm>
            <a:off x="718300" y="1256044"/>
            <a:ext cx="5091950" cy="3593606"/>
          </a:xfrm>
        </p:spPr>
        <p:txBody>
          <a:bodyPr/>
          <a:lstStyle/>
          <a:p>
            <a:r>
              <a:rPr lang="en-US" sz="1600" dirty="0">
                <a:solidFill>
                  <a:schemeClr val="accent1"/>
                </a:solidFill>
              </a:rPr>
              <a:t>26 February 2018. Yan Lai. Nanxin Wang. Yusi Yang. Lan Lin.</a:t>
            </a:r>
            <a:br>
              <a:rPr lang="en-US" sz="1600" dirty="0">
                <a:solidFill>
                  <a:schemeClr val="accent1"/>
                </a:solidFill>
              </a:rPr>
            </a:br>
            <a:endParaRPr lang="en-US" sz="1600" dirty="0">
              <a:solidFill>
                <a:schemeClr val="accent1"/>
              </a:solidFill>
            </a:endParaRPr>
          </a:p>
          <a:p>
            <a:pPr lvl="1">
              <a:buFont typeface="Wingdings" panose="05000000000000000000" pitchFamily="2" charset="2"/>
              <a:buChar char="q"/>
            </a:pPr>
            <a:r>
              <a:rPr lang="en-US" sz="1600" dirty="0"/>
              <a:t>Uses the YCbCr or CNN’s Feature Extraction.</a:t>
            </a:r>
          </a:p>
          <a:p>
            <a:pPr lvl="1">
              <a:buFont typeface="Wingdings" panose="05000000000000000000" pitchFamily="2" charset="2"/>
              <a:buChar char="q"/>
            </a:pPr>
            <a:r>
              <a:rPr lang="en-US" sz="1600" dirty="0"/>
              <a:t>Build a model from scratch to extract the features form the gray scale image and classify it.</a:t>
            </a:r>
          </a:p>
          <a:p>
            <a:pPr lvl="1">
              <a:buFont typeface="Wingdings" panose="05000000000000000000" pitchFamily="2" charset="2"/>
              <a:buChar char="q"/>
            </a:pPr>
            <a:r>
              <a:rPr lang="en-US" sz="1600" dirty="0"/>
              <a:t>Uses German Traffic Signs Recognition Benchmark (GTSRB) Data Set.</a:t>
            </a:r>
          </a:p>
          <a:p>
            <a:pPr lvl="1">
              <a:buFont typeface="Wingdings" panose="05000000000000000000" pitchFamily="2" charset="2"/>
              <a:buChar char="q"/>
            </a:pPr>
            <a:r>
              <a:rPr lang="en-US" sz="1600" dirty="0"/>
              <a:t>Final Accuracy: 98.6% Classification</a:t>
            </a:r>
            <a:br>
              <a:rPr lang="en-US" sz="1600" dirty="0"/>
            </a:br>
            <a:r>
              <a:rPr lang="en-US" sz="1600" dirty="0"/>
              <a:t/>
            </a:r>
            <a:br>
              <a:rPr lang="en-US" sz="1600" dirty="0"/>
            </a:br>
            <a:endParaRPr lang="en-US" sz="1600"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8</a:t>
            </a:fld>
            <a:endParaRPr lang="en"/>
          </a:p>
        </p:txBody>
      </p:sp>
      <p:pic>
        <p:nvPicPr>
          <p:cNvPr id="6" name="Picture 5"/>
          <p:cNvPicPr>
            <a:picLocks noChangeAspect="1"/>
          </p:cNvPicPr>
          <p:nvPr/>
        </p:nvPicPr>
        <p:blipFill>
          <a:blip r:embed="rId2"/>
          <a:stretch>
            <a:fillRect/>
          </a:stretch>
        </p:blipFill>
        <p:spPr>
          <a:xfrm>
            <a:off x="5895974" y="2368322"/>
            <a:ext cx="2529725" cy="857400"/>
          </a:xfrm>
          <a:prstGeom prst="rect">
            <a:avLst/>
          </a:prstGeom>
        </p:spPr>
      </p:pic>
    </p:spTree>
    <p:extLst>
      <p:ext uri="{BB962C8B-B14F-4D97-AF65-F5344CB8AC3E}">
        <p14:creationId xmlns:p14="http://schemas.microsoft.com/office/powerpoint/2010/main" val="26451554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300" y="297247"/>
            <a:ext cx="6761100" cy="857400"/>
          </a:xfrm>
        </p:spPr>
        <p:txBody>
          <a:bodyPr/>
          <a:lstStyle/>
          <a:p>
            <a:pPr>
              <a:lnSpc>
                <a:spcPct val="120000"/>
              </a:lnSpc>
            </a:pPr>
            <a:r>
              <a:rPr lang="en-US" sz="2000" i="1" u="sng" dirty="0">
                <a:solidFill>
                  <a:schemeClr val="tx1"/>
                </a:solidFill>
              </a:rPr>
              <a:t>Traffic-Sign Detection and Classification under Challenging Conditions: A Deep Neural Network Based Approach</a:t>
            </a:r>
            <a:r>
              <a:rPr lang="en-US" sz="2000" b="1" dirty="0">
                <a:solidFill>
                  <a:schemeClr val="tx1"/>
                </a:solidFill>
              </a:rPr>
              <a:t>:</a:t>
            </a:r>
          </a:p>
        </p:txBody>
      </p:sp>
      <p:sp>
        <p:nvSpPr>
          <p:cNvPr id="3" name="Text Placeholder 2"/>
          <p:cNvSpPr>
            <a:spLocks noGrp="1"/>
          </p:cNvSpPr>
          <p:nvPr>
            <p:ph type="body" idx="1"/>
          </p:nvPr>
        </p:nvSpPr>
        <p:spPr>
          <a:xfrm>
            <a:off x="718300" y="1256044"/>
            <a:ext cx="5883668" cy="3593606"/>
          </a:xfrm>
        </p:spPr>
        <p:txBody>
          <a:bodyPr/>
          <a:lstStyle/>
          <a:p>
            <a:r>
              <a:rPr lang="en-US" sz="1600" dirty="0">
                <a:solidFill>
                  <a:schemeClr val="accent1"/>
                </a:solidFill>
              </a:rPr>
              <a:t>4 January 2019. Uday Kamal. Sowmitra Das</a:t>
            </a:r>
            <a:r>
              <a:rPr lang="en-US" sz="1600" i="1" dirty="0">
                <a:solidFill>
                  <a:schemeClr val="accent1"/>
                </a:solidFill>
              </a:rPr>
              <a:t>y</a:t>
            </a:r>
            <a:r>
              <a:rPr lang="en-US" sz="1600" dirty="0">
                <a:solidFill>
                  <a:schemeClr val="accent1"/>
                </a:solidFill>
              </a:rPr>
              <a:t>. Abid Abrar</a:t>
            </a:r>
            <a:r>
              <a:rPr lang="en-US" sz="1600" i="1" dirty="0">
                <a:solidFill>
                  <a:schemeClr val="accent1"/>
                </a:solidFill>
              </a:rPr>
              <a:t>z</a:t>
            </a:r>
            <a:r>
              <a:rPr lang="en-US" sz="1600" dirty="0">
                <a:solidFill>
                  <a:schemeClr val="accent1"/>
                </a:solidFill>
              </a:rPr>
              <a:t>. Md. Kamrul Hasan</a:t>
            </a:r>
            <a:r>
              <a:rPr lang="en-US" sz="1600" i="1" dirty="0">
                <a:solidFill>
                  <a:schemeClr val="accent1"/>
                </a:solidFill>
              </a:rPr>
              <a:t>x.</a:t>
            </a:r>
            <a:br>
              <a:rPr lang="en-US" sz="1600" i="1" dirty="0">
                <a:solidFill>
                  <a:schemeClr val="accent1"/>
                </a:solidFill>
              </a:rPr>
            </a:br>
            <a:endParaRPr lang="en-US" sz="1600" i="1" dirty="0">
              <a:solidFill>
                <a:schemeClr val="accent1"/>
              </a:solidFill>
            </a:endParaRPr>
          </a:p>
          <a:p>
            <a:pPr lvl="1">
              <a:buFont typeface="Wingdings" panose="05000000000000000000" pitchFamily="2" charset="2"/>
              <a:buChar char="q"/>
            </a:pPr>
            <a:r>
              <a:rPr lang="en-US" sz="1600" dirty="0"/>
              <a:t>Uses pre-processing technique</a:t>
            </a:r>
            <a:r>
              <a:rPr lang="ar-EG" sz="1600" dirty="0"/>
              <a:t> </a:t>
            </a:r>
            <a:r>
              <a:rPr lang="en-US" sz="1600" dirty="0"/>
              <a:t>called the Contrast Limited Adaptive Histogram Equalization (CLAHE).</a:t>
            </a:r>
          </a:p>
          <a:p>
            <a:pPr lvl="1">
              <a:buFont typeface="Wingdings" panose="05000000000000000000" pitchFamily="2" charset="2"/>
              <a:buChar char="q"/>
            </a:pPr>
            <a:endParaRPr lang="en-US" sz="1600" dirty="0"/>
          </a:p>
          <a:p>
            <a:pPr lvl="1">
              <a:buFont typeface="Wingdings" panose="05000000000000000000" pitchFamily="2" charset="2"/>
              <a:buChar char="q"/>
            </a:pPr>
            <a:r>
              <a:rPr lang="en-US" sz="1600" dirty="0"/>
              <a:t>Uses VGG16 Pre-trained Model and </a:t>
            </a:r>
            <a:br>
              <a:rPr lang="en-US" sz="1600" dirty="0"/>
            </a:br>
            <a:r>
              <a:rPr lang="en-US" sz="1600" dirty="0"/>
              <a:t>some more layers to extract the features</a:t>
            </a:r>
            <a:br>
              <a:rPr lang="en-US" sz="1600" dirty="0"/>
            </a:br>
            <a:r>
              <a:rPr lang="en-US" sz="1600" dirty="0"/>
              <a:t>and classify images.</a:t>
            </a:r>
          </a:p>
          <a:p>
            <a:pPr lvl="1">
              <a:buFont typeface="Wingdings" panose="05000000000000000000" pitchFamily="2" charset="2"/>
              <a:buChar char="q"/>
            </a:pPr>
            <a:endParaRPr lang="en-US" sz="1600" dirty="0"/>
          </a:p>
          <a:p>
            <a:pPr lvl="1">
              <a:buFont typeface="Wingdings" panose="05000000000000000000" pitchFamily="2" charset="2"/>
              <a:buChar char="q"/>
            </a:pPr>
            <a:r>
              <a:rPr lang="en-US" sz="1600" dirty="0"/>
              <a:t>Uses IEEE VIP Cup 2017 Data Set.</a:t>
            </a:r>
          </a:p>
          <a:p>
            <a:pPr lvl="1">
              <a:buFont typeface="Wingdings" panose="05000000000000000000" pitchFamily="2" charset="2"/>
              <a:buChar char="q"/>
            </a:pPr>
            <a:endParaRPr lang="en-US" sz="1600" dirty="0"/>
          </a:p>
          <a:p>
            <a:pPr lvl="1">
              <a:buFont typeface="Wingdings" panose="05000000000000000000" pitchFamily="2" charset="2"/>
              <a:buChar char="q"/>
            </a:pPr>
            <a:r>
              <a:rPr lang="en-US" sz="1600" dirty="0"/>
              <a:t>Final Accuracy: 62% Detection</a:t>
            </a:r>
            <a:br>
              <a:rPr lang="en-US" sz="1600" dirty="0"/>
            </a:br>
            <a:r>
              <a:rPr lang="en-US" sz="1600" dirty="0"/>
              <a:t/>
            </a:r>
            <a:br>
              <a:rPr lang="en-US" sz="1600" dirty="0"/>
            </a:br>
            <a:r>
              <a:rPr lang="en-US" sz="1600" dirty="0"/>
              <a:t/>
            </a:r>
            <a:br>
              <a:rPr lang="en-US" sz="1600" dirty="0"/>
            </a:br>
            <a:r>
              <a:rPr lang="en-US" sz="1600" dirty="0"/>
              <a:t/>
            </a:r>
            <a:br>
              <a:rPr lang="en-US" sz="1600" dirty="0"/>
            </a:br>
            <a:endParaRPr lang="en-US" sz="1600" dirty="0"/>
          </a:p>
        </p:txBody>
      </p:sp>
      <p:sp>
        <p:nvSpPr>
          <p:cNvPr id="5" name="Slide Number Placeholder 4"/>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301628141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846</TotalTime>
  <Words>1025</Words>
  <Application>Microsoft Office PowerPoint</Application>
  <PresentationFormat>On-screen Show (16:9)</PresentationFormat>
  <Paragraphs>738</Paragraphs>
  <Slides>40</Slides>
  <Notes>11</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Arial</vt:lpstr>
      <vt:lpstr>Titillium Web Light</vt:lpstr>
      <vt:lpstr>Wingdings</vt:lpstr>
      <vt:lpstr>Calibri</vt:lpstr>
      <vt:lpstr>Helvetica Neue</vt:lpstr>
      <vt:lpstr>inherit</vt:lpstr>
      <vt:lpstr>Times New Roman</vt:lpstr>
      <vt:lpstr>Calibri Light</vt:lpstr>
      <vt:lpstr>Retrospect</vt:lpstr>
      <vt:lpstr>    Traffic Signs Detection And Recognition </vt:lpstr>
      <vt:lpstr>Members</vt:lpstr>
      <vt:lpstr>Agenda</vt:lpstr>
      <vt:lpstr>Introduction</vt:lpstr>
      <vt:lpstr>Motivation</vt:lpstr>
      <vt:lpstr>Problem Definition</vt:lpstr>
      <vt:lpstr>Agenda</vt:lpstr>
      <vt:lpstr>Traffic Signs Recognition and Classification based on Deep Feature Learning:</vt:lpstr>
      <vt:lpstr>Traffic-Sign Detection and Classification under Challenging Conditions: A Deep Neural Network Based Approach:</vt:lpstr>
      <vt:lpstr>Real-Time Traffic Sign Recognition using YOLOv3 based Detector:</vt:lpstr>
      <vt:lpstr>Papers Comparison   </vt:lpstr>
      <vt:lpstr>Agenda</vt:lpstr>
      <vt:lpstr>Dataset [GTSRB]</vt:lpstr>
      <vt:lpstr>Dataset [GTSDB]</vt:lpstr>
      <vt:lpstr>Agenda</vt:lpstr>
      <vt:lpstr>Our System Steps</vt:lpstr>
      <vt:lpstr>Detection Model Architecture (YOLOv3)</vt:lpstr>
      <vt:lpstr>Detection Model Architecture (YOLOv3) Cont.</vt:lpstr>
      <vt:lpstr>System Architecture 1  Approach:</vt:lpstr>
      <vt:lpstr>PowerPoint Presentation</vt:lpstr>
      <vt:lpstr>Classification Model Architecture</vt:lpstr>
      <vt:lpstr>Classification Model Architecture(cont)</vt:lpstr>
      <vt:lpstr>Problem With First Architecture </vt:lpstr>
      <vt:lpstr>Agenda</vt:lpstr>
      <vt:lpstr>System Architecture 2 Approach:</vt:lpstr>
      <vt:lpstr>PowerPoint Presentation</vt:lpstr>
      <vt:lpstr>Classification Model Architecture</vt:lpstr>
      <vt:lpstr>Classification Model Architecture</vt:lpstr>
      <vt:lpstr>Classification Model Architecture(cont)</vt:lpstr>
      <vt:lpstr>Model Accuracy </vt:lpstr>
      <vt:lpstr>Solution Of Model 1 Problem</vt:lpstr>
      <vt:lpstr>Agenda</vt:lpstr>
      <vt:lpstr>Conclusions</vt:lpstr>
      <vt:lpstr>Agenda</vt:lpstr>
      <vt:lpstr>Tools </vt:lpstr>
      <vt:lpstr>Agenda</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Windows User</cp:lastModifiedBy>
  <cp:revision>105</cp:revision>
  <dcterms:modified xsi:type="dcterms:W3CDTF">2020-08-18T10:26:52Z</dcterms:modified>
</cp:coreProperties>
</file>